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79C"/>
    <a:srgbClr val="DA3F49"/>
    <a:srgbClr val="2429E6"/>
    <a:srgbClr val="0C567D"/>
    <a:srgbClr val="F4EAC5"/>
    <a:srgbClr val="E5E4E0"/>
    <a:srgbClr val="69AC95"/>
    <a:srgbClr val="71B5D1"/>
    <a:srgbClr val="49548A"/>
    <a:srgbClr val="B09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4693"/>
  </p:normalViewPr>
  <p:slideViewPr>
    <p:cSldViewPr snapToGrid="0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432F-B0CF-2844-951A-5202AE7D4421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D2A78-566D-D543-956C-47968C2F1D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237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2A78-566D-D543-956C-47968C2F1D3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29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9CE-2D8C-F45F-B19F-3AD8736F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5EFAB-3113-FCB2-216B-B3A414A68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B4B3-D7AB-6FDD-52D7-F12C0678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0D81-C471-768B-6A9C-0D15D630A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C3D2-4682-1C26-90DD-3CC384CE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49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8386-7699-C884-D975-8335710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5E52D-9AD8-08C2-3D79-2042ECB3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5707-FEB5-E0D8-AA40-971A7E78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8599-FDE8-C661-612C-E7F6722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9936-AF35-7E07-D622-C3188533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31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52F099-9CE4-FA1B-9F10-E291BCC74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AA19A-390F-838B-ECA1-0FCB1BD1C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5203-9391-CA8B-8937-3EBFB117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1A37-8329-0D5E-D7DA-1D2949C6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E3787-2EE0-7006-BD60-8A9380D2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752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2679-495D-C80A-EAEF-C0E265FF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5A2D-5412-60D1-245B-515D197D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46B2B-0158-0D24-AE36-7DC066C9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9E6C0-0251-7899-0DFC-675A1E5D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55D4F-FDB4-91ED-C8A8-7E982785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642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C3F5-D075-95ED-E094-E026040E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17F3C-2CCC-9030-6A97-99560D91D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70B78-93D9-2FC4-66AE-F5083158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C3B8-DCA4-4429-0500-9656A84D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4ED7A-C2CC-F43D-DF9A-F8BE1261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450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B2CC-95BB-E7E8-FD81-FC156459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8BD0-F0C9-201B-A163-A84DC941F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8107-B03D-C29A-EF5B-5270F5BE0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55A79-1FEC-63E0-6118-79DF0183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EE705-E6A0-02B4-FF85-EAF654B1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4F8EC-BF0F-E8CF-93E2-0456E54B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305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E566-3168-8D90-9846-62E17AD1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BC9E3-6F55-C91F-9858-4338FCEF8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20D42-A396-3A3A-4879-8AF7C8597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550B3-F95B-D5CA-ACCA-30EA00BAB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9F4F6-2B08-24ED-3C85-20C21C666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673D2-74C6-4A45-B2BE-0AD6172F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62A29-B80F-2322-927E-699FC017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5F407-F708-03DA-3363-CE5D3AC3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651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F051-3C6B-12E2-820D-39F02EC9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B70A-DE82-1144-E60D-49054522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53C53-4522-3FD5-251F-812136B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D5F2D-A5AA-E645-3124-59F74A1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616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B5628-6B9F-C2AA-8723-9510AFE8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AA805-F8D0-47B3-D6BD-F07F76C8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1839-036E-5F21-38CC-0A24AD3C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166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6858-3CBB-6AEA-7F3B-649D2EA6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521A-3D53-3F47-0456-37F6ED53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4BE26-3471-6153-5FB6-52D3599DF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003E1-AF36-53DC-08F8-722EC322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AEBD-D952-8214-ED03-A116B57F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E7BE3-7A74-F7E7-5733-17E20FB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314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47A1-BF8D-7DFE-1147-8CC67D65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13684-D77D-E16E-0D2B-F68B22979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3EF22-153F-9E21-B634-B28771B7F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3B022-4154-0630-B6A3-FA04E38F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0313E-09DB-B60D-4C0E-C48CF4F5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3F1F4-FED3-A05B-AAFC-886DED4F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980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B856B-6FB7-7B5A-0120-DCD00F97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B4F1-0DEE-DCFC-5FEF-7D84FECDB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BD07-F610-9AF6-E0D9-BC1037359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85950-2ADF-1B41-97E3-A07D5867D489}" type="datetimeFigureOut">
              <a:rPr lang="en-CN" smtClean="0"/>
              <a:t>2026/1/9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C993-D10E-F4CF-36F1-EDCB27F3E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A5E0-2B2E-F6B8-11CF-3FC6223DF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1711-BFBD-CD48-AF93-278C5B6C0AC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726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39.png"/><Relationship Id="rId21" Type="http://schemas.openxmlformats.org/officeDocument/2006/relationships/image" Target="../media/image22.jpeg"/><Relationship Id="rId34" Type="http://schemas.openxmlformats.org/officeDocument/2006/relationships/image" Target="../media/image34.svg"/><Relationship Id="rId7" Type="http://schemas.openxmlformats.org/officeDocument/2006/relationships/image" Target="../media/image10.jpeg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jpe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24" Type="http://schemas.openxmlformats.org/officeDocument/2006/relationships/image" Target="../media/image25.pn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6.svg"/><Relationship Id="rId10" Type="http://schemas.openxmlformats.org/officeDocument/2006/relationships/image" Target="../media/image13.jpeg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12.jpe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Relationship Id="rId27" Type="http://schemas.openxmlformats.org/officeDocument/2006/relationships/image" Target="../media/image28.png"/><Relationship Id="rId30" Type="http://schemas.microsoft.com/office/2007/relationships/hdphoto" Target="../media/hdphoto2.wdp"/><Relationship Id="rId35" Type="http://schemas.openxmlformats.org/officeDocument/2006/relationships/image" Target="../media/image35.png"/><Relationship Id="rId8" Type="http://schemas.openxmlformats.org/officeDocument/2006/relationships/image" Target="../media/image11.jpe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107">
            <a:extLst>
              <a:ext uri="{FF2B5EF4-FFF2-40B4-BE49-F238E27FC236}">
                <a16:creationId xmlns:a16="http://schemas.microsoft.com/office/drawing/2014/main" id="{69940C95-9FB3-7D14-F5B9-78B7A550A6D9}"/>
              </a:ext>
            </a:extLst>
          </p:cNvPr>
          <p:cNvSpPr/>
          <p:nvPr/>
        </p:nvSpPr>
        <p:spPr>
          <a:xfrm>
            <a:off x="700079" y="3586066"/>
            <a:ext cx="8703163" cy="2753154"/>
          </a:xfrm>
          <a:custGeom>
            <a:avLst/>
            <a:gdLst>
              <a:gd name="connsiteX0" fmla="*/ 0 w 8703163"/>
              <a:gd name="connsiteY0" fmla="*/ 0 h 2753154"/>
              <a:gd name="connsiteX1" fmla="*/ 8703163 w 8703163"/>
              <a:gd name="connsiteY1" fmla="*/ 0 h 2753154"/>
              <a:gd name="connsiteX2" fmla="*/ 8703163 w 8703163"/>
              <a:gd name="connsiteY2" fmla="*/ 2547155 h 2753154"/>
              <a:gd name="connsiteX3" fmla="*/ 8697428 w 8703163"/>
              <a:gd name="connsiteY3" fmla="*/ 2565629 h 2753154"/>
              <a:gd name="connsiteX4" fmla="*/ 8414519 w 8703163"/>
              <a:gd name="connsiteY4" fmla="*/ 2753154 h 2753154"/>
              <a:gd name="connsiteX5" fmla="*/ 307038 w 8703163"/>
              <a:gd name="connsiteY5" fmla="*/ 2753154 h 2753154"/>
              <a:gd name="connsiteX6" fmla="*/ 0 w 8703163"/>
              <a:gd name="connsiteY6" fmla="*/ 2446116 h 27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3163" h="2753154">
                <a:moveTo>
                  <a:pt x="0" y="0"/>
                </a:moveTo>
                <a:lnTo>
                  <a:pt x="8703163" y="0"/>
                </a:lnTo>
                <a:lnTo>
                  <a:pt x="8703163" y="2547155"/>
                </a:lnTo>
                <a:lnTo>
                  <a:pt x="8697428" y="2565629"/>
                </a:lnTo>
                <a:cubicBezTo>
                  <a:pt x="8650817" y="2675830"/>
                  <a:pt x="8541698" y="2753154"/>
                  <a:pt x="8414519" y="2753154"/>
                </a:cubicBezTo>
                <a:lnTo>
                  <a:pt x="307038" y="2753154"/>
                </a:lnTo>
                <a:cubicBezTo>
                  <a:pt x="137466" y="2753154"/>
                  <a:pt x="0" y="2615688"/>
                  <a:pt x="0" y="2446116"/>
                </a:cubicBezTo>
                <a:close/>
              </a:path>
            </a:pathLst>
          </a:custGeom>
          <a:solidFill>
            <a:srgbClr val="8DABAF">
              <a:alpha val="208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8E1975B4-45EC-E536-C716-23E092B3CA86}"/>
              </a:ext>
            </a:extLst>
          </p:cNvPr>
          <p:cNvSpPr/>
          <p:nvPr/>
        </p:nvSpPr>
        <p:spPr>
          <a:xfrm>
            <a:off x="697404" y="99402"/>
            <a:ext cx="8721557" cy="6267351"/>
          </a:xfrm>
          <a:prstGeom prst="roundRect">
            <a:avLst>
              <a:gd name="adj" fmla="val 4899"/>
            </a:avLst>
          </a:prstGeom>
          <a:solidFill>
            <a:schemeClr val="bg1">
              <a:alpha val="48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4" name="Rounded Rectangular Callout 103">
            <a:extLst>
              <a:ext uri="{FF2B5EF4-FFF2-40B4-BE49-F238E27FC236}">
                <a16:creationId xmlns:a16="http://schemas.microsoft.com/office/drawing/2014/main" id="{98D9DBBA-F89B-A2CA-5355-F5E3C9B7E43C}"/>
              </a:ext>
            </a:extLst>
          </p:cNvPr>
          <p:cNvSpPr/>
          <p:nvPr/>
        </p:nvSpPr>
        <p:spPr>
          <a:xfrm>
            <a:off x="1790573" y="5629454"/>
            <a:ext cx="3933395" cy="646331"/>
          </a:xfrm>
          <a:prstGeom prst="wedgeRoundRectCallout">
            <a:avLst>
              <a:gd name="adj1" fmla="val -51485"/>
              <a:gd name="adj2" fmla="val -18208"/>
              <a:gd name="adj3" fmla="val 16667"/>
            </a:avLst>
          </a:prstGeom>
          <a:solidFill>
            <a:srgbClr val="8DABAF">
              <a:alpha val="36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5E2D81-6134-DEDA-E8EC-F131AA120E24}"/>
              </a:ext>
            </a:extLst>
          </p:cNvPr>
          <p:cNvSpPr/>
          <p:nvPr/>
        </p:nvSpPr>
        <p:spPr>
          <a:xfrm>
            <a:off x="703279" y="446189"/>
            <a:ext cx="8713008" cy="2805692"/>
          </a:xfrm>
          <a:prstGeom prst="rect">
            <a:avLst/>
          </a:prstGeom>
          <a:solidFill>
            <a:srgbClr val="DA7765">
              <a:alpha val="148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Rounded Rectangular Callout 101">
            <a:extLst>
              <a:ext uri="{FF2B5EF4-FFF2-40B4-BE49-F238E27FC236}">
                <a16:creationId xmlns:a16="http://schemas.microsoft.com/office/drawing/2014/main" id="{75BFAF26-2C93-F40D-B60E-29FCE7C6314F}"/>
              </a:ext>
            </a:extLst>
          </p:cNvPr>
          <p:cNvSpPr/>
          <p:nvPr/>
        </p:nvSpPr>
        <p:spPr>
          <a:xfrm>
            <a:off x="1796872" y="4844524"/>
            <a:ext cx="3933395" cy="646331"/>
          </a:xfrm>
          <a:prstGeom prst="wedgeRoundRectCallout">
            <a:avLst>
              <a:gd name="adj1" fmla="val -51485"/>
              <a:gd name="adj2" fmla="val -18208"/>
              <a:gd name="adj3" fmla="val 16667"/>
            </a:avLst>
          </a:prstGeom>
          <a:solidFill>
            <a:srgbClr val="8DABAF">
              <a:alpha val="36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D4123F0-AF6B-8BBB-75B5-68A81258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03" y="3586066"/>
            <a:ext cx="749100" cy="749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C3298E4-5FFE-5998-A8DE-6290003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06" y="458656"/>
            <a:ext cx="749100" cy="7491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D6435B6-790A-8F04-60F1-EA13E290417A}"/>
              </a:ext>
            </a:extLst>
          </p:cNvPr>
          <p:cNvSpPr/>
          <p:nvPr/>
        </p:nvSpPr>
        <p:spPr>
          <a:xfrm>
            <a:off x="693538" y="3250316"/>
            <a:ext cx="8728097" cy="376004"/>
          </a:xfrm>
          <a:prstGeom prst="rect">
            <a:avLst/>
          </a:prstGeom>
          <a:solidFill>
            <a:srgbClr val="8DAB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B2ECAFD-49F6-C35C-9BC3-C3AEA7A02462}"/>
              </a:ext>
            </a:extLst>
          </p:cNvPr>
          <p:cNvSpPr/>
          <p:nvPr/>
        </p:nvSpPr>
        <p:spPr>
          <a:xfrm>
            <a:off x="700080" y="100447"/>
            <a:ext cx="8721557" cy="343787"/>
          </a:xfrm>
          <a:custGeom>
            <a:avLst/>
            <a:gdLst>
              <a:gd name="connsiteX0" fmla="*/ 314318 w 8721557"/>
              <a:gd name="connsiteY0" fmla="*/ 0 h 343787"/>
              <a:gd name="connsiteX1" fmla="*/ 8407239 w 8721557"/>
              <a:gd name="connsiteY1" fmla="*/ 0 h 343787"/>
              <a:gd name="connsiteX2" fmla="*/ 8721557 w 8721557"/>
              <a:gd name="connsiteY2" fmla="*/ 314318 h 343787"/>
              <a:gd name="connsiteX3" fmla="*/ 8721557 w 8721557"/>
              <a:gd name="connsiteY3" fmla="*/ 343787 h 343787"/>
              <a:gd name="connsiteX4" fmla="*/ 0 w 8721557"/>
              <a:gd name="connsiteY4" fmla="*/ 343787 h 343787"/>
              <a:gd name="connsiteX5" fmla="*/ 0 w 8721557"/>
              <a:gd name="connsiteY5" fmla="*/ 314318 h 343787"/>
              <a:gd name="connsiteX6" fmla="*/ 314318 w 8721557"/>
              <a:gd name="connsiteY6" fmla="*/ 0 h 34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1557" h="343787">
                <a:moveTo>
                  <a:pt x="314318" y="0"/>
                </a:moveTo>
                <a:lnTo>
                  <a:pt x="8407239" y="0"/>
                </a:lnTo>
                <a:cubicBezTo>
                  <a:pt x="8580832" y="0"/>
                  <a:pt x="8721557" y="140725"/>
                  <a:pt x="8721557" y="314318"/>
                </a:cubicBezTo>
                <a:lnTo>
                  <a:pt x="8721557" y="343787"/>
                </a:lnTo>
                <a:lnTo>
                  <a:pt x="0" y="343787"/>
                </a:lnTo>
                <a:lnTo>
                  <a:pt x="0" y="314318"/>
                </a:lnTo>
                <a:cubicBezTo>
                  <a:pt x="0" y="140725"/>
                  <a:pt x="140725" y="0"/>
                  <a:pt x="314318" y="0"/>
                </a:cubicBezTo>
                <a:close/>
              </a:path>
            </a:pathLst>
          </a:custGeom>
          <a:solidFill>
            <a:srgbClr val="DA77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006A4D4C-EDB8-63A5-5AEB-E6DE9763D45D}"/>
              </a:ext>
            </a:extLst>
          </p:cNvPr>
          <p:cNvSpPr/>
          <p:nvPr/>
        </p:nvSpPr>
        <p:spPr>
          <a:xfrm>
            <a:off x="5428339" y="2614284"/>
            <a:ext cx="3808914" cy="330465"/>
          </a:xfrm>
          <a:prstGeom prst="wedgeRoundRectCallout">
            <a:avLst>
              <a:gd name="adj1" fmla="val -52849"/>
              <a:gd name="adj2" fmla="val -17937"/>
              <a:gd name="adj3" fmla="val 16667"/>
            </a:avLst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FCDDB05D-7835-ACB5-542E-F5C5A3BB3B6D}"/>
              </a:ext>
            </a:extLst>
          </p:cNvPr>
          <p:cNvSpPr/>
          <p:nvPr/>
        </p:nvSpPr>
        <p:spPr>
          <a:xfrm>
            <a:off x="5428339" y="1713332"/>
            <a:ext cx="3808914" cy="646331"/>
          </a:xfrm>
          <a:prstGeom prst="wedgeRoundRectCallout">
            <a:avLst>
              <a:gd name="adj1" fmla="val -53035"/>
              <a:gd name="adj2" fmla="val -18208"/>
              <a:gd name="adj3" fmla="val 16667"/>
            </a:avLst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C45CB-CC36-371A-4C98-99E9F8F37C5E}"/>
              </a:ext>
            </a:extLst>
          </p:cNvPr>
          <p:cNvSpPr txBox="1"/>
          <p:nvPr/>
        </p:nvSpPr>
        <p:spPr>
          <a:xfrm>
            <a:off x="5455522" y="1713332"/>
            <a:ext cx="3923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Maple Mono" panose="020F0509060000000000" pitchFamily="49" charset="0"/>
              </a:rPr>
              <a:t>[...]</a:t>
            </a:r>
            <a:r>
              <a:rPr lang="en-US" sz="1200" b="1" dirty="0">
                <a:solidFill>
                  <a:srgbClr val="FF0000"/>
                </a:solidFill>
                <a:latin typeface="Maple Mono" panose="020F0509060000000000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D. To place books</a:t>
            </a:r>
            <a:r>
              <a:rPr lang="en-US" sz="1200" dirty="0">
                <a:solidFill>
                  <a:srgbClr val="C00000"/>
                </a:solidFill>
                <a:latin typeface="Maple Mono" panose="020F0509060000000000" pitchFamily="49" charset="0"/>
              </a:rPr>
              <a:t>.</a:t>
            </a:r>
          </a:p>
          <a:p>
            <a:r>
              <a:rPr lang="en-US" sz="1200" b="1" dirty="0">
                <a:solidFill>
                  <a:srgbClr val="7030A0"/>
                </a:solidFill>
                <a:latin typeface="Maple Mono" panose="020F0509060000000000" pitchFamily="49" charset="0"/>
              </a:rPr>
              <a:t>Reasoning:</a:t>
            </a:r>
            <a:r>
              <a:rPr lang="en-US" sz="1200" dirty="0">
                <a:solidFill>
                  <a:srgbClr val="7030A0"/>
                </a:solidFill>
                <a:latin typeface="Maple Mono" panose="020F0509060000000000" pitchFamily="49" charset="0"/>
              </a:rPr>
              <a:t> Your finger is pointing to a shelf within a bookcase [...]</a:t>
            </a:r>
            <a:endParaRPr lang="en-CN" sz="1200" dirty="0">
              <a:solidFill>
                <a:srgbClr val="7030A0"/>
              </a:solidFill>
              <a:latin typeface="Maple Mono" panose="020F050906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2FCF-1DAE-B934-20CE-57C73152988A}"/>
              </a:ext>
            </a:extLst>
          </p:cNvPr>
          <p:cNvSpPr txBox="1"/>
          <p:nvPr/>
        </p:nvSpPr>
        <p:spPr>
          <a:xfrm>
            <a:off x="4872879" y="519860"/>
            <a:ext cx="4548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aple Mono" panose="020F0509060000000000" pitchFamily="49" charset="0"/>
              </a:rPr>
              <a:t>What is the use of the object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I am pointing to? </a:t>
            </a:r>
            <a:r>
              <a:rPr lang="en-US" sz="1200" dirty="0">
                <a:latin typeface="Maple Mono" panose="020F0509060000000000" pitchFamily="49" charset="0"/>
              </a:rPr>
              <a:t>A. To show the price.  B. To make people relax. C. To block the light. D. To place books.</a:t>
            </a:r>
          </a:p>
          <a:p>
            <a:endParaRPr lang="en-CN" sz="1200" dirty="0">
              <a:latin typeface="Maple Mono" panose="020F050906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57B01-D2BB-597D-4A6F-4B5E32AD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62" y="3759184"/>
            <a:ext cx="3341251" cy="2505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BB84B-D4AC-E55F-5ABE-4D34F2791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3" y="592877"/>
            <a:ext cx="3341251" cy="2505938"/>
          </a:xfrm>
          <a:prstGeom prst="rect">
            <a:avLst/>
          </a:prstGeom>
        </p:spPr>
      </p:pic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9002B072-A847-65BD-2093-C2C32291B7AD}"/>
              </a:ext>
            </a:extLst>
          </p:cNvPr>
          <p:cNvSpPr/>
          <p:nvPr/>
        </p:nvSpPr>
        <p:spPr>
          <a:xfrm rot="11513387">
            <a:off x="3075759" y="607445"/>
            <a:ext cx="1331761" cy="1200623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099838D-48AE-55C9-D15F-649FA0A5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47" y="2601243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1B50F4-40A9-823D-FD45-5BEABA4FB37D}"/>
              </a:ext>
            </a:extLst>
          </p:cNvPr>
          <p:cNvSpPr txBox="1"/>
          <p:nvPr/>
        </p:nvSpPr>
        <p:spPr>
          <a:xfrm>
            <a:off x="5516115" y="2630939"/>
            <a:ext cx="222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D. To place books</a:t>
            </a:r>
            <a:r>
              <a:rPr lang="en-US" sz="1200" dirty="0">
                <a:solidFill>
                  <a:srgbClr val="C00000"/>
                </a:solidFill>
                <a:latin typeface="Maple Mono" panose="020F0509060000000000" pitchFamily="49" charset="0"/>
              </a:rPr>
              <a:t>.</a:t>
            </a:r>
          </a:p>
          <a:p>
            <a:endParaRPr lang="en-CN" sz="1200" dirty="0">
              <a:solidFill>
                <a:schemeClr val="accent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1B1E0-ADF4-6E16-A63D-BA4D423A24F6}"/>
              </a:ext>
            </a:extLst>
          </p:cNvPr>
          <p:cNvSpPr txBox="1"/>
          <p:nvPr/>
        </p:nvSpPr>
        <p:spPr>
          <a:xfrm>
            <a:off x="6628059" y="1180048"/>
            <a:ext cx="222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Maple Mono" panose="020F0509060000000000" pitchFamily="49" charset="0"/>
              </a:rPr>
              <a:t>C. To block the light.</a:t>
            </a:r>
            <a:endParaRPr lang="en-CN" sz="1200" dirty="0">
              <a:latin typeface="Maple Mono" panose="020F0509060000000000" pitchFamily="49" charset="0"/>
            </a:endParaRPr>
          </a:p>
        </p:txBody>
      </p:sp>
      <p:sp>
        <p:nvSpPr>
          <p:cNvPr id="20" name="Right Triangle 15">
            <a:extLst>
              <a:ext uri="{FF2B5EF4-FFF2-40B4-BE49-F238E27FC236}">
                <a16:creationId xmlns:a16="http://schemas.microsoft.com/office/drawing/2014/main" id="{5843FE85-A0C9-98E3-3FBA-BF8A43419E10}"/>
              </a:ext>
            </a:extLst>
          </p:cNvPr>
          <p:cNvSpPr/>
          <p:nvPr/>
        </p:nvSpPr>
        <p:spPr>
          <a:xfrm rot="4219589">
            <a:off x="5648694" y="3684814"/>
            <a:ext cx="1331761" cy="1200623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4161A-0BFA-DB0A-E374-D2CABB56AE3D}"/>
              </a:ext>
            </a:extLst>
          </p:cNvPr>
          <p:cNvSpPr txBox="1"/>
          <p:nvPr/>
        </p:nvSpPr>
        <p:spPr>
          <a:xfrm>
            <a:off x="869842" y="3755860"/>
            <a:ext cx="454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aple Mono" panose="020F0509060000000000" pitchFamily="49" charset="0"/>
              </a:rPr>
              <a:t>What is the primary purpose of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this</a:t>
            </a:r>
            <a:r>
              <a:rPr lang="en-US" sz="1200" dirty="0">
                <a:latin typeface="Maple Mono" panose="020F0509060000000000" pitchFamily="49" charset="0"/>
              </a:rPr>
              <a:t> object?</a:t>
            </a:r>
            <a:br>
              <a:rPr lang="en-US" sz="1200" dirty="0">
                <a:latin typeface="Maple Mono" panose="020F0509060000000000" pitchFamily="49" charset="0"/>
              </a:rPr>
            </a:br>
            <a:r>
              <a:rPr lang="en-US" sz="1200" dirty="0">
                <a:latin typeface="Maple Mono" panose="020F0509060000000000" pitchFamily="49" charset="0"/>
              </a:rPr>
              <a:t>Please output the answer directly.</a:t>
            </a:r>
            <a:endParaRPr lang="en-CN" sz="1200" dirty="0">
              <a:latin typeface="Maple Mono" panose="020F0509060000000000" pitchFamily="49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CB9D69A-F672-22B5-0459-A6375F71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9" y="5795882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ED648F-461E-A474-6649-B79FE6CFE3A3}"/>
              </a:ext>
            </a:extLst>
          </p:cNvPr>
          <p:cNvSpPr txBox="1"/>
          <p:nvPr/>
        </p:nvSpPr>
        <p:spPr>
          <a:xfrm>
            <a:off x="1794009" y="5747798"/>
            <a:ext cx="390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Maple Mono" panose="020F0509060000000000" pitchFamily="49" charset="0"/>
              </a:rPr>
              <a:t>The primary purpose of this object is to provide </a:t>
            </a:r>
            <a:r>
              <a:rPr lang="en-US" sz="1200" dirty="0">
                <a:solidFill>
                  <a:srgbClr val="C00000"/>
                </a:solidFill>
                <a:latin typeface="Maple Mono" panose="020F0509060000000000" pitchFamily="49" charset="0"/>
              </a:rPr>
              <a:t>a safe exit route </a:t>
            </a:r>
            <a:r>
              <a:rPr lang="en-US" sz="1200" dirty="0">
                <a:solidFill>
                  <a:srgbClr val="7030A0"/>
                </a:solidFill>
                <a:latin typeface="Maple Mono" panose="020F0509060000000000" pitchFamily="49" charset="0"/>
              </a:rPr>
              <a:t>[...]</a:t>
            </a:r>
            <a:endParaRPr lang="en-CN" sz="1200" dirty="0">
              <a:solidFill>
                <a:srgbClr val="7030A0"/>
              </a:solidFill>
              <a:latin typeface="Maple Mono" panose="020F050906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C896B7-197E-B703-1982-351218EDBB9E}"/>
              </a:ext>
            </a:extLst>
          </p:cNvPr>
          <p:cNvSpPr txBox="1"/>
          <p:nvPr/>
        </p:nvSpPr>
        <p:spPr>
          <a:xfrm>
            <a:off x="3204383" y="4381505"/>
            <a:ext cx="222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Maple Mono" panose="020F0509060000000000" pitchFamily="49" charset="0"/>
              </a:rPr>
              <a:t>To hang clothes.</a:t>
            </a:r>
            <a:endParaRPr lang="en-CN" sz="1200" dirty="0">
              <a:latin typeface="Maple Mono" panose="020F0509060000000000" pitchFamily="49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FCC53A-0648-9D8A-C91A-1CE4912CA4FC}"/>
              </a:ext>
            </a:extLst>
          </p:cNvPr>
          <p:cNvCxnSpPr>
            <a:cxnSpLocks/>
          </p:cNvCxnSpPr>
          <p:nvPr/>
        </p:nvCxnSpPr>
        <p:spPr>
          <a:xfrm flipV="1">
            <a:off x="4419315" y="1446251"/>
            <a:ext cx="5026942" cy="215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30E82A-B753-B6F1-2178-F39A41B881CB}"/>
              </a:ext>
            </a:extLst>
          </p:cNvPr>
          <p:cNvSpPr txBox="1"/>
          <p:nvPr/>
        </p:nvSpPr>
        <p:spPr>
          <a:xfrm>
            <a:off x="3242298" y="72044"/>
            <a:ext cx="367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Curtains</a:t>
            </a:r>
            <a:endParaRPr lang="en-CN" sz="2000" i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1E832-32AA-E976-5610-946F5A336F10}"/>
              </a:ext>
            </a:extLst>
          </p:cNvPr>
          <p:cNvSpPr txBox="1"/>
          <p:nvPr/>
        </p:nvSpPr>
        <p:spPr>
          <a:xfrm>
            <a:off x="2881085" y="3242146"/>
            <a:ext cx="439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Scene 2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b="0" i="1" dirty="0">
                <a:solidFill>
                  <a:srgbClr val="FFC000"/>
                </a:solidFill>
                <a:effectLst/>
                <a:latin typeface="Google Sans Flex"/>
              </a:rPr>
              <a:t>Clothes hangers</a:t>
            </a:r>
            <a:endParaRPr lang="en-CN" sz="2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495B3B-0A39-5591-89CF-9324022CF57D}"/>
              </a:ext>
            </a:extLst>
          </p:cNvPr>
          <p:cNvSpPr/>
          <p:nvPr/>
        </p:nvSpPr>
        <p:spPr>
          <a:xfrm>
            <a:off x="1149977" y="1096944"/>
            <a:ext cx="1193921" cy="1932287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350A7B-E0CC-0FDC-0345-EBFAA804C783}"/>
              </a:ext>
            </a:extLst>
          </p:cNvPr>
          <p:cNvCxnSpPr/>
          <p:nvPr/>
        </p:nvCxnSpPr>
        <p:spPr>
          <a:xfrm flipH="1" flipV="1">
            <a:off x="2073748" y="2208079"/>
            <a:ext cx="460068" cy="49026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D228-4BA9-D646-F83C-83B7FCE93DCD}"/>
              </a:ext>
            </a:extLst>
          </p:cNvPr>
          <p:cNvSpPr/>
          <p:nvPr/>
        </p:nvSpPr>
        <p:spPr>
          <a:xfrm>
            <a:off x="7203278" y="4462108"/>
            <a:ext cx="477708" cy="665546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92D05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1E67AC-F7F6-BFC5-4E77-B361228A29CD}"/>
              </a:ext>
            </a:extLst>
          </p:cNvPr>
          <p:cNvCxnSpPr>
            <a:cxnSpLocks/>
          </p:cNvCxnSpPr>
          <p:nvPr/>
        </p:nvCxnSpPr>
        <p:spPr>
          <a:xfrm flipH="1" flipV="1">
            <a:off x="7587354" y="4835911"/>
            <a:ext cx="142908" cy="14869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54B2B8-33C4-0268-4AED-5F324D9DC30F}"/>
              </a:ext>
            </a:extLst>
          </p:cNvPr>
          <p:cNvCxnSpPr>
            <a:cxnSpLocks/>
          </p:cNvCxnSpPr>
          <p:nvPr/>
        </p:nvCxnSpPr>
        <p:spPr>
          <a:xfrm flipV="1">
            <a:off x="4419315" y="1141276"/>
            <a:ext cx="5026942" cy="215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0F1499-68EA-AEB3-54BC-AE8A0DEC4053}"/>
              </a:ext>
            </a:extLst>
          </p:cNvPr>
          <p:cNvCxnSpPr>
            <a:cxnSpLocks/>
          </p:cNvCxnSpPr>
          <p:nvPr/>
        </p:nvCxnSpPr>
        <p:spPr>
          <a:xfrm>
            <a:off x="593359" y="4686581"/>
            <a:ext cx="52770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3089F8A-8248-6F14-DEC5-7719347AAC72}"/>
              </a:ext>
            </a:extLst>
          </p:cNvPr>
          <p:cNvCxnSpPr>
            <a:cxnSpLocks/>
          </p:cNvCxnSpPr>
          <p:nvPr/>
        </p:nvCxnSpPr>
        <p:spPr>
          <a:xfrm>
            <a:off x="611795" y="4344270"/>
            <a:ext cx="52770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045E3B-65B4-2E07-26DD-8F65389F3405}"/>
              </a:ext>
            </a:extLst>
          </p:cNvPr>
          <p:cNvSpPr/>
          <p:nvPr/>
        </p:nvSpPr>
        <p:spPr>
          <a:xfrm>
            <a:off x="2499450" y="1606462"/>
            <a:ext cx="740576" cy="101591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B96D822-1F93-21AE-967C-9061E3F7D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482" y="1728543"/>
            <a:ext cx="1033377" cy="47026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7357E0-91F2-FB1F-97EA-E91592D15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20" y="4944624"/>
            <a:ext cx="980348" cy="44612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D52704C-9E1B-3DF7-CD72-DC32BF72C7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63283">
            <a:off x="4741720" y="518041"/>
            <a:ext cx="201042" cy="11372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2781A39-CD0A-B94B-B969-1E3C67ADB1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938040">
            <a:off x="4997739" y="3728423"/>
            <a:ext cx="201042" cy="11372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4DE4CA6-2017-B282-365E-272A74A5A4ED}"/>
              </a:ext>
            </a:extLst>
          </p:cNvPr>
          <p:cNvSpPr txBox="1"/>
          <p:nvPr/>
        </p:nvSpPr>
        <p:spPr>
          <a:xfrm>
            <a:off x="5052715" y="1163280"/>
            <a:ext cx="124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Ground Truth</a:t>
            </a:r>
            <a:endParaRPr lang="en-CN" sz="1400" dirty="0">
              <a:solidFill>
                <a:schemeClr val="bg2">
                  <a:lumMod val="5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429942-EC14-CCDA-5DD7-C07831D2D5E4}"/>
              </a:ext>
            </a:extLst>
          </p:cNvPr>
          <p:cNvSpPr txBox="1"/>
          <p:nvPr/>
        </p:nvSpPr>
        <p:spPr>
          <a:xfrm>
            <a:off x="1516355" y="4354946"/>
            <a:ext cx="124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Ground Truth</a:t>
            </a:r>
            <a:endParaRPr lang="en-CN" sz="1400" dirty="0">
              <a:solidFill>
                <a:schemeClr val="bg2">
                  <a:lumMod val="5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62E5EA-E5A4-C15A-59AB-B16F979ED20A}"/>
              </a:ext>
            </a:extLst>
          </p:cNvPr>
          <p:cNvCxnSpPr>
            <a:cxnSpLocks/>
          </p:cNvCxnSpPr>
          <p:nvPr/>
        </p:nvCxnSpPr>
        <p:spPr>
          <a:xfrm>
            <a:off x="6284757" y="1317168"/>
            <a:ext cx="347364" cy="0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2089A6C-0994-0DE6-1618-559FE3B057C9}"/>
              </a:ext>
            </a:extLst>
          </p:cNvPr>
          <p:cNvCxnSpPr>
            <a:cxnSpLocks/>
          </p:cNvCxnSpPr>
          <p:nvPr/>
        </p:nvCxnSpPr>
        <p:spPr>
          <a:xfrm>
            <a:off x="2792680" y="4520004"/>
            <a:ext cx="347364" cy="0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6FFDC8-78BA-E53B-D8E7-787FE305BE46}"/>
              </a:ext>
            </a:extLst>
          </p:cNvPr>
          <p:cNvSpPr txBox="1"/>
          <p:nvPr/>
        </p:nvSpPr>
        <p:spPr>
          <a:xfrm>
            <a:off x="1831051" y="4881287"/>
            <a:ext cx="399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Maple Mono" panose="020F0509060000000000" pitchFamily="49" charset="0"/>
              </a:rPr>
              <a:t>[...] I’m focusing on the white rectangular object [...] the object being pointed at is a </a:t>
            </a:r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fire extinguisher box.</a:t>
            </a:r>
            <a:endParaRPr lang="en-CN" sz="1200" b="1" dirty="0">
              <a:solidFill>
                <a:srgbClr val="C00000"/>
              </a:solidFill>
              <a:latin typeface="Maple Mono" panose="020F0509060000000000" pitchFamily="49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0132030-0542-BD36-CEA7-3C439A8AB270}"/>
              </a:ext>
            </a:extLst>
          </p:cNvPr>
          <p:cNvSpPr/>
          <p:nvPr/>
        </p:nvSpPr>
        <p:spPr>
          <a:xfrm>
            <a:off x="6076848" y="4121295"/>
            <a:ext cx="839416" cy="126945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56EB3A-2ADF-215A-B5F4-8F96895A8157}"/>
              </a:ext>
            </a:extLst>
          </p:cNvPr>
          <p:cNvSpPr/>
          <p:nvPr/>
        </p:nvSpPr>
        <p:spPr>
          <a:xfrm>
            <a:off x="7009249" y="5162376"/>
            <a:ext cx="307313" cy="36524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7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107">
            <a:extLst>
              <a:ext uri="{FF2B5EF4-FFF2-40B4-BE49-F238E27FC236}">
                <a16:creationId xmlns:a16="http://schemas.microsoft.com/office/drawing/2014/main" id="{69940C95-9FB3-7D14-F5B9-78B7A550A6D9}"/>
              </a:ext>
            </a:extLst>
          </p:cNvPr>
          <p:cNvSpPr/>
          <p:nvPr/>
        </p:nvSpPr>
        <p:spPr>
          <a:xfrm>
            <a:off x="700079" y="3586065"/>
            <a:ext cx="7030183" cy="2663979"/>
          </a:xfrm>
          <a:custGeom>
            <a:avLst/>
            <a:gdLst>
              <a:gd name="connsiteX0" fmla="*/ 0 w 8703163"/>
              <a:gd name="connsiteY0" fmla="*/ 0 h 2753154"/>
              <a:gd name="connsiteX1" fmla="*/ 8703163 w 8703163"/>
              <a:gd name="connsiteY1" fmla="*/ 0 h 2753154"/>
              <a:gd name="connsiteX2" fmla="*/ 8703163 w 8703163"/>
              <a:gd name="connsiteY2" fmla="*/ 2547155 h 2753154"/>
              <a:gd name="connsiteX3" fmla="*/ 8697428 w 8703163"/>
              <a:gd name="connsiteY3" fmla="*/ 2565629 h 2753154"/>
              <a:gd name="connsiteX4" fmla="*/ 8414519 w 8703163"/>
              <a:gd name="connsiteY4" fmla="*/ 2753154 h 2753154"/>
              <a:gd name="connsiteX5" fmla="*/ 307038 w 8703163"/>
              <a:gd name="connsiteY5" fmla="*/ 2753154 h 2753154"/>
              <a:gd name="connsiteX6" fmla="*/ 0 w 8703163"/>
              <a:gd name="connsiteY6" fmla="*/ 2446116 h 27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3163" h="2753154">
                <a:moveTo>
                  <a:pt x="0" y="0"/>
                </a:moveTo>
                <a:lnTo>
                  <a:pt x="8703163" y="0"/>
                </a:lnTo>
                <a:lnTo>
                  <a:pt x="8703163" y="2547155"/>
                </a:lnTo>
                <a:lnTo>
                  <a:pt x="8697428" y="2565629"/>
                </a:lnTo>
                <a:cubicBezTo>
                  <a:pt x="8650817" y="2675830"/>
                  <a:pt x="8541698" y="2753154"/>
                  <a:pt x="8414519" y="2753154"/>
                </a:cubicBezTo>
                <a:lnTo>
                  <a:pt x="307038" y="2753154"/>
                </a:lnTo>
                <a:cubicBezTo>
                  <a:pt x="137466" y="2753154"/>
                  <a:pt x="0" y="2615688"/>
                  <a:pt x="0" y="2446116"/>
                </a:cubicBezTo>
                <a:close/>
              </a:path>
            </a:pathLst>
          </a:custGeom>
          <a:solidFill>
            <a:srgbClr val="8DABAF">
              <a:alpha val="208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8E1975B4-45EC-E536-C716-23E092B3CA86}"/>
              </a:ext>
            </a:extLst>
          </p:cNvPr>
          <p:cNvSpPr/>
          <p:nvPr/>
        </p:nvSpPr>
        <p:spPr>
          <a:xfrm>
            <a:off x="697405" y="99402"/>
            <a:ext cx="7032858" cy="6154687"/>
          </a:xfrm>
          <a:prstGeom prst="roundRect">
            <a:avLst>
              <a:gd name="adj" fmla="val 4899"/>
            </a:avLst>
          </a:prstGeom>
          <a:solidFill>
            <a:schemeClr val="bg1">
              <a:alpha val="48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4" name="Rounded Rectangular Callout 103">
            <a:extLst>
              <a:ext uri="{FF2B5EF4-FFF2-40B4-BE49-F238E27FC236}">
                <a16:creationId xmlns:a16="http://schemas.microsoft.com/office/drawing/2014/main" id="{98D9DBBA-F89B-A2CA-5355-F5E3C9B7E43C}"/>
              </a:ext>
            </a:extLst>
          </p:cNvPr>
          <p:cNvSpPr/>
          <p:nvPr/>
        </p:nvSpPr>
        <p:spPr>
          <a:xfrm>
            <a:off x="1199292" y="5619441"/>
            <a:ext cx="3251627" cy="524989"/>
          </a:xfrm>
          <a:prstGeom prst="wedgeRoundRectCallout">
            <a:avLst>
              <a:gd name="adj1" fmla="val -51485"/>
              <a:gd name="adj2" fmla="val -18208"/>
              <a:gd name="adj3" fmla="val 16667"/>
            </a:avLst>
          </a:prstGeom>
          <a:solidFill>
            <a:srgbClr val="8DABAF">
              <a:alpha val="36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5E2D81-6134-DEDA-E8EC-F131AA120E24}"/>
              </a:ext>
            </a:extLst>
          </p:cNvPr>
          <p:cNvSpPr/>
          <p:nvPr/>
        </p:nvSpPr>
        <p:spPr>
          <a:xfrm>
            <a:off x="703279" y="446189"/>
            <a:ext cx="7036723" cy="2805692"/>
          </a:xfrm>
          <a:prstGeom prst="rect">
            <a:avLst/>
          </a:prstGeom>
          <a:solidFill>
            <a:srgbClr val="DA7765">
              <a:alpha val="148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Rounded Rectangular Callout 101">
            <a:extLst>
              <a:ext uri="{FF2B5EF4-FFF2-40B4-BE49-F238E27FC236}">
                <a16:creationId xmlns:a16="http://schemas.microsoft.com/office/drawing/2014/main" id="{75BFAF26-2C93-F40D-B60E-29FCE7C6314F}"/>
              </a:ext>
            </a:extLst>
          </p:cNvPr>
          <p:cNvSpPr/>
          <p:nvPr/>
        </p:nvSpPr>
        <p:spPr>
          <a:xfrm>
            <a:off x="1220515" y="4772373"/>
            <a:ext cx="3220024" cy="646331"/>
          </a:xfrm>
          <a:prstGeom prst="wedgeRoundRectCallout">
            <a:avLst>
              <a:gd name="adj1" fmla="val -51485"/>
              <a:gd name="adj2" fmla="val -18208"/>
              <a:gd name="adj3" fmla="val 16667"/>
            </a:avLst>
          </a:prstGeom>
          <a:solidFill>
            <a:srgbClr val="8DABAF">
              <a:alpha val="36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D4123F0-AF6B-8BBB-75B5-68A81258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970" y="3838607"/>
            <a:ext cx="749100" cy="749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C3298E4-5FFE-5998-A8DE-6290003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06" y="458656"/>
            <a:ext cx="749100" cy="7491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D6435B6-790A-8F04-60F1-EA13E290417A}"/>
              </a:ext>
            </a:extLst>
          </p:cNvPr>
          <p:cNvSpPr/>
          <p:nvPr/>
        </p:nvSpPr>
        <p:spPr>
          <a:xfrm>
            <a:off x="687611" y="3250631"/>
            <a:ext cx="7052391" cy="376004"/>
          </a:xfrm>
          <a:prstGeom prst="rect">
            <a:avLst/>
          </a:prstGeom>
          <a:solidFill>
            <a:srgbClr val="8DAB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B2ECAFD-49F6-C35C-9BC3-C3AEA7A02462}"/>
              </a:ext>
            </a:extLst>
          </p:cNvPr>
          <p:cNvSpPr/>
          <p:nvPr/>
        </p:nvSpPr>
        <p:spPr>
          <a:xfrm>
            <a:off x="700081" y="100447"/>
            <a:ext cx="7045796" cy="343787"/>
          </a:xfrm>
          <a:custGeom>
            <a:avLst/>
            <a:gdLst>
              <a:gd name="connsiteX0" fmla="*/ 314318 w 8721557"/>
              <a:gd name="connsiteY0" fmla="*/ 0 h 343787"/>
              <a:gd name="connsiteX1" fmla="*/ 8407239 w 8721557"/>
              <a:gd name="connsiteY1" fmla="*/ 0 h 343787"/>
              <a:gd name="connsiteX2" fmla="*/ 8721557 w 8721557"/>
              <a:gd name="connsiteY2" fmla="*/ 314318 h 343787"/>
              <a:gd name="connsiteX3" fmla="*/ 8721557 w 8721557"/>
              <a:gd name="connsiteY3" fmla="*/ 343787 h 343787"/>
              <a:gd name="connsiteX4" fmla="*/ 0 w 8721557"/>
              <a:gd name="connsiteY4" fmla="*/ 343787 h 343787"/>
              <a:gd name="connsiteX5" fmla="*/ 0 w 8721557"/>
              <a:gd name="connsiteY5" fmla="*/ 314318 h 343787"/>
              <a:gd name="connsiteX6" fmla="*/ 314318 w 8721557"/>
              <a:gd name="connsiteY6" fmla="*/ 0 h 34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1557" h="343787">
                <a:moveTo>
                  <a:pt x="314318" y="0"/>
                </a:moveTo>
                <a:lnTo>
                  <a:pt x="8407239" y="0"/>
                </a:lnTo>
                <a:cubicBezTo>
                  <a:pt x="8580832" y="0"/>
                  <a:pt x="8721557" y="140725"/>
                  <a:pt x="8721557" y="314318"/>
                </a:cubicBezTo>
                <a:lnTo>
                  <a:pt x="8721557" y="343787"/>
                </a:lnTo>
                <a:lnTo>
                  <a:pt x="0" y="343787"/>
                </a:lnTo>
                <a:lnTo>
                  <a:pt x="0" y="314318"/>
                </a:lnTo>
                <a:cubicBezTo>
                  <a:pt x="0" y="140725"/>
                  <a:pt x="140725" y="0"/>
                  <a:pt x="314318" y="0"/>
                </a:cubicBezTo>
                <a:close/>
              </a:path>
            </a:pathLst>
          </a:custGeom>
          <a:solidFill>
            <a:srgbClr val="DA77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006A4D4C-EDB8-63A5-5AEB-E6DE9763D45D}"/>
              </a:ext>
            </a:extLst>
          </p:cNvPr>
          <p:cNvSpPr/>
          <p:nvPr/>
        </p:nvSpPr>
        <p:spPr>
          <a:xfrm>
            <a:off x="4563135" y="2658082"/>
            <a:ext cx="3001998" cy="376004"/>
          </a:xfrm>
          <a:prstGeom prst="wedgeRoundRectCallout">
            <a:avLst>
              <a:gd name="adj1" fmla="val -52849"/>
              <a:gd name="adj2" fmla="val -17937"/>
              <a:gd name="adj3" fmla="val 16667"/>
            </a:avLst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FCDDB05D-7835-ACB5-542E-F5C5A3BB3B6D}"/>
              </a:ext>
            </a:extLst>
          </p:cNvPr>
          <p:cNvSpPr/>
          <p:nvPr/>
        </p:nvSpPr>
        <p:spPr>
          <a:xfrm>
            <a:off x="4585356" y="1867455"/>
            <a:ext cx="2994959" cy="681248"/>
          </a:xfrm>
          <a:prstGeom prst="wedgeRoundRectCallout">
            <a:avLst>
              <a:gd name="adj1" fmla="val -53035"/>
              <a:gd name="adj2" fmla="val -18208"/>
              <a:gd name="adj3" fmla="val 16667"/>
            </a:avLst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C45CB-CC36-371A-4C98-99E9F8F37C5E}"/>
              </a:ext>
            </a:extLst>
          </p:cNvPr>
          <p:cNvSpPr txBox="1"/>
          <p:nvPr/>
        </p:nvSpPr>
        <p:spPr>
          <a:xfrm>
            <a:off x="4567638" y="1891991"/>
            <a:ext cx="30374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Maple Mono" panose="020F0509060000000000" pitchFamily="49" charset="0"/>
              </a:rPr>
              <a:t>[...]</a:t>
            </a:r>
            <a:r>
              <a:rPr lang="en-US" sz="1200" b="1" dirty="0">
                <a:solidFill>
                  <a:srgbClr val="FF0000"/>
                </a:solidFill>
                <a:latin typeface="Maple Mono" panose="020F0509060000000000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aple Mono" panose="020F0509060000000000" pitchFamily="49" charset="0"/>
              </a:rPr>
              <a:t>D. To place books.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Maple Mono" panose="020F0509060000000000" pitchFamily="49" charset="0"/>
              </a:rPr>
              <a:t>Reasoning:</a:t>
            </a:r>
            <a:r>
              <a:rPr lang="en-US" sz="1000" dirty="0">
                <a:solidFill>
                  <a:srgbClr val="7030A0"/>
                </a:solidFill>
                <a:latin typeface="Maple Mono" panose="020F0509060000000000" pitchFamily="49" charset="0"/>
              </a:rPr>
              <a:t> Your finger is pointing to a shelf within a bookcase [...]</a:t>
            </a:r>
            <a:endParaRPr lang="en-CN" sz="1000" dirty="0">
              <a:solidFill>
                <a:srgbClr val="7030A0"/>
              </a:solidFill>
              <a:latin typeface="Maple Mono" panose="020F050906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2FCF-1DAE-B934-20CE-57C73152988A}"/>
              </a:ext>
            </a:extLst>
          </p:cNvPr>
          <p:cNvSpPr txBox="1"/>
          <p:nvPr/>
        </p:nvSpPr>
        <p:spPr>
          <a:xfrm>
            <a:off x="4832971" y="518720"/>
            <a:ext cx="2443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aple Mono" panose="020F0509060000000000" pitchFamily="49" charset="0"/>
              </a:rPr>
              <a:t>What is the use of the object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I am pointing to? </a:t>
            </a:r>
            <a:r>
              <a:rPr lang="en-US" sz="1200" dirty="0">
                <a:latin typeface="Maple Mono" panose="020F0509060000000000" pitchFamily="49" charset="0"/>
              </a:rPr>
              <a:t>A. To show the price.  B. To make people relax. </a:t>
            </a:r>
            <a:r>
              <a:rPr lang="en-US" sz="1200" dirty="0">
                <a:solidFill>
                  <a:srgbClr val="00B050"/>
                </a:solidFill>
                <a:latin typeface="Maple Mono" panose="020F0509060000000000" pitchFamily="49" charset="0"/>
              </a:rPr>
              <a:t>C. To block the light. </a:t>
            </a:r>
            <a:r>
              <a:rPr lang="en-US" sz="1200" dirty="0">
                <a:latin typeface="Maple Mono" panose="020F0509060000000000" pitchFamily="49" charset="0"/>
              </a:rPr>
              <a:t>D. To place books.</a:t>
            </a:r>
          </a:p>
          <a:p>
            <a:endParaRPr lang="en-CN" sz="1200" dirty="0">
              <a:latin typeface="Maple Mono" panose="020F050906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57B01-D2BB-597D-4A6F-4B5E32AD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1" y="3873251"/>
            <a:ext cx="3022157" cy="226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BB84B-D4AC-E55F-5ABE-4D34F2791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3" y="592877"/>
            <a:ext cx="3341251" cy="2505938"/>
          </a:xfrm>
          <a:prstGeom prst="rect">
            <a:avLst/>
          </a:prstGeom>
        </p:spPr>
      </p:pic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9002B072-A847-65BD-2093-C2C32291B7AD}"/>
              </a:ext>
            </a:extLst>
          </p:cNvPr>
          <p:cNvSpPr/>
          <p:nvPr/>
        </p:nvSpPr>
        <p:spPr>
          <a:xfrm rot="11513387">
            <a:off x="3075759" y="607445"/>
            <a:ext cx="1331761" cy="1200623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B50F4-40A9-823D-FD45-5BEABA4FB37D}"/>
              </a:ext>
            </a:extLst>
          </p:cNvPr>
          <p:cNvSpPr txBox="1"/>
          <p:nvPr/>
        </p:nvSpPr>
        <p:spPr>
          <a:xfrm>
            <a:off x="4627889" y="2680879"/>
            <a:ext cx="2223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Maple Mono" panose="020F0509060000000000" pitchFamily="49" charset="0"/>
              </a:rPr>
              <a:t>D. To place books.</a:t>
            </a:r>
          </a:p>
          <a:p>
            <a:endParaRPr lang="en-CN" sz="1400" dirty="0">
              <a:solidFill>
                <a:schemeClr val="accent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20" name="Right Triangle 15">
            <a:extLst>
              <a:ext uri="{FF2B5EF4-FFF2-40B4-BE49-F238E27FC236}">
                <a16:creationId xmlns:a16="http://schemas.microsoft.com/office/drawing/2014/main" id="{5843FE85-A0C9-98E3-3FBA-BF8A43419E10}"/>
              </a:ext>
            </a:extLst>
          </p:cNvPr>
          <p:cNvSpPr/>
          <p:nvPr/>
        </p:nvSpPr>
        <p:spPr>
          <a:xfrm rot="3725381">
            <a:off x="4283133" y="3826138"/>
            <a:ext cx="1331761" cy="1200623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4161A-0BFA-DB0A-E374-D2CABB56AE3D}"/>
              </a:ext>
            </a:extLst>
          </p:cNvPr>
          <p:cNvSpPr txBox="1"/>
          <p:nvPr/>
        </p:nvSpPr>
        <p:spPr>
          <a:xfrm>
            <a:off x="847896" y="3745677"/>
            <a:ext cx="286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aple Mono" panose="020F0509060000000000" pitchFamily="49" charset="0"/>
              </a:rPr>
              <a:t>What is the primary purpose of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this</a:t>
            </a:r>
            <a:r>
              <a:rPr lang="en-US" sz="1200" dirty="0">
                <a:latin typeface="Maple Mono" panose="020F0509060000000000" pitchFamily="49" charset="0"/>
              </a:rPr>
              <a:t> object? Please output the answer directly.</a:t>
            </a:r>
            <a:endParaRPr lang="en-CN" sz="1200" dirty="0">
              <a:latin typeface="Maple Mono" panose="020F050906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ED648F-461E-A474-6649-B79FE6CFE3A3}"/>
              </a:ext>
            </a:extLst>
          </p:cNvPr>
          <p:cNvSpPr txBox="1"/>
          <p:nvPr/>
        </p:nvSpPr>
        <p:spPr>
          <a:xfrm>
            <a:off x="1181110" y="5679270"/>
            <a:ext cx="325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Maple Mono" panose="020F0509060000000000" pitchFamily="49" charset="0"/>
              </a:rPr>
              <a:t>The primary purpose of this object is to provide </a:t>
            </a:r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a safe exit route </a:t>
            </a:r>
            <a:r>
              <a:rPr lang="en-US" sz="1000" dirty="0">
                <a:solidFill>
                  <a:srgbClr val="7030A0"/>
                </a:solidFill>
                <a:latin typeface="Maple Mono" panose="020F0509060000000000" pitchFamily="49" charset="0"/>
              </a:rPr>
              <a:t>[...]</a:t>
            </a:r>
            <a:endParaRPr lang="en-CN" sz="1000" dirty="0">
              <a:solidFill>
                <a:srgbClr val="7030A0"/>
              </a:solidFill>
              <a:latin typeface="Maple Mono" panose="020F050906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C896B7-197E-B703-1982-351218EDBB9E}"/>
              </a:ext>
            </a:extLst>
          </p:cNvPr>
          <p:cNvSpPr txBox="1"/>
          <p:nvPr/>
        </p:nvSpPr>
        <p:spPr>
          <a:xfrm>
            <a:off x="1745316" y="4299674"/>
            <a:ext cx="222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Maple Mono" panose="020F0509060000000000" pitchFamily="49" charset="0"/>
              </a:rPr>
              <a:t>To hang clothes.</a:t>
            </a:r>
            <a:endParaRPr lang="en-CN" sz="1200" dirty="0">
              <a:latin typeface="Maple Mono" panose="020F0509060000000000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30E82A-B753-B6F1-2178-F39A41B881CB}"/>
              </a:ext>
            </a:extLst>
          </p:cNvPr>
          <p:cNvSpPr txBox="1"/>
          <p:nvPr/>
        </p:nvSpPr>
        <p:spPr>
          <a:xfrm>
            <a:off x="2524157" y="72348"/>
            <a:ext cx="367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Curtains</a:t>
            </a:r>
            <a:endParaRPr lang="en-CN" sz="2000" i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1E832-32AA-E976-5610-946F5A336F10}"/>
              </a:ext>
            </a:extLst>
          </p:cNvPr>
          <p:cNvSpPr txBox="1"/>
          <p:nvPr/>
        </p:nvSpPr>
        <p:spPr>
          <a:xfrm>
            <a:off x="2161685" y="3254944"/>
            <a:ext cx="439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Scene 2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b="0" i="1" dirty="0">
                <a:solidFill>
                  <a:srgbClr val="FFC000"/>
                </a:solidFill>
                <a:effectLst/>
                <a:latin typeface="Google Sans Flex"/>
              </a:rPr>
              <a:t>Clothes hangers</a:t>
            </a:r>
            <a:endParaRPr lang="en-CN" sz="2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495B3B-0A39-5591-89CF-9324022CF57D}"/>
              </a:ext>
            </a:extLst>
          </p:cNvPr>
          <p:cNvSpPr/>
          <p:nvPr/>
        </p:nvSpPr>
        <p:spPr>
          <a:xfrm>
            <a:off x="1149977" y="1096944"/>
            <a:ext cx="1193921" cy="1932287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350A7B-E0CC-0FDC-0345-EBFAA804C783}"/>
              </a:ext>
            </a:extLst>
          </p:cNvPr>
          <p:cNvCxnSpPr/>
          <p:nvPr/>
        </p:nvCxnSpPr>
        <p:spPr>
          <a:xfrm flipH="1" flipV="1">
            <a:off x="2073748" y="2208079"/>
            <a:ext cx="460068" cy="49026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D228-4BA9-D646-F83C-83B7FCE93DCD}"/>
              </a:ext>
            </a:extLst>
          </p:cNvPr>
          <p:cNvSpPr/>
          <p:nvPr/>
        </p:nvSpPr>
        <p:spPr>
          <a:xfrm>
            <a:off x="5774109" y="4461207"/>
            <a:ext cx="477708" cy="665546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92D05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1E67AC-F7F6-BFC5-4E77-B361228A29CD}"/>
              </a:ext>
            </a:extLst>
          </p:cNvPr>
          <p:cNvCxnSpPr>
            <a:cxnSpLocks/>
          </p:cNvCxnSpPr>
          <p:nvPr/>
        </p:nvCxnSpPr>
        <p:spPr>
          <a:xfrm flipH="1" flipV="1">
            <a:off x="6158185" y="4835010"/>
            <a:ext cx="142908" cy="14869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0F1499-68EA-AEB3-54BC-AE8A0DEC4053}"/>
              </a:ext>
            </a:extLst>
          </p:cNvPr>
          <p:cNvCxnSpPr>
            <a:cxnSpLocks/>
          </p:cNvCxnSpPr>
          <p:nvPr/>
        </p:nvCxnSpPr>
        <p:spPr>
          <a:xfrm>
            <a:off x="687611" y="4576673"/>
            <a:ext cx="3897745" cy="110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045E3B-65B4-2E07-26DD-8F65389F3405}"/>
              </a:ext>
            </a:extLst>
          </p:cNvPr>
          <p:cNvSpPr/>
          <p:nvPr/>
        </p:nvSpPr>
        <p:spPr>
          <a:xfrm>
            <a:off x="2499450" y="1606462"/>
            <a:ext cx="740576" cy="101591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D52704C-9E1B-3DF7-CD72-DC32BF72C7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63283">
            <a:off x="4741720" y="518041"/>
            <a:ext cx="201042" cy="11372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2781A39-CD0A-B94B-B969-1E3C67ADB1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938040">
            <a:off x="3688371" y="3889389"/>
            <a:ext cx="201042" cy="11372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4DE4CA6-2017-B282-365E-272A74A5A4ED}"/>
              </a:ext>
            </a:extLst>
          </p:cNvPr>
          <p:cNvSpPr txBox="1"/>
          <p:nvPr/>
        </p:nvSpPr>
        <p:spPr>
          <a:xfrm>
            <a:off x="6885996" y="1263626"/>
            <a:ext cx="888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(Ground Truth)</a:t>
            </a:r>
            <a:endParaRPr lang="en-CN" sz="800" dirty="0">
              <a:solidFill>
                <a:schemeClr val="bg2">
                  <a:lumMod val="5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429942-EC14-CCDA-5DD7-C07831D2D5E4}"/>
              </a:ext>
            </a:extLst>
          </p:cNvPr>
          <p:cNvSpPr txBox="1"/>
          <p:nvPr/>
        </p:nvSpPr>
        <p:spPr>
          <a:xfrm>
            <a:off x="889977" y="4339240"/>
            <a:ext cx="15002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(Ground Truth)</a:t>
            </a:r>
            <a:endParaRPr lang="en-CN" sz="800" dirty="0">
              <a:solidFill>
                <a:schemeClr val="bg2">
                  <a:lumMod val="5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FFDC8-78BA-E53B-D8E7-787FE305BE46}"/>
              </a:ext>
            </a:extLst>
          </p:cNvPr>
          <p:cNvSpPr txBox="1"/>
          <p:nvPr/>
        </p:nvSpPr>
        <p:spPr>
          <a:xfrm>
            <a:off x="1141218" y="4793980"/>
            <a:ext cx="337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Maple Mono" panose="020F0509060000000000" pitchFamily="49" charset="0"/>
              </a:rPr>
              <a:t>[...] I’m focusing on the white rectangular object [...] the object being pointed at is a </a:t>
            </a:r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fire extinguisher box</a:t>
            </a:r>
            <a:endParaRPr lang="en-CN" sz="1200" b="1" dirty="0">
              <a:solidFill>
                <a:srgbClr val="C00000"/>
              </a:solidFill>
              <a:latin typeface="Maple Mono" panose="020F0509060000000000" pitchFamily="49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0132030-0542-BD36-CEA7-3C439A8AB270}"/>
              </a:ext>
            </a:extLst>
          </p:cNvPr>
          <p:cNvSpPr/>
          <p:nvPr/>
        </p:nvSpPr>
        <p:spPr>
          <a:xfrm>
            <a:off x="4749137" y="4120394"/>
            <a:ext cx="737957" cy="126945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56EB3A-2ADF-215A-B5F4-8F96895A8157}"/>
              </a:ext>
            </a:extLst>
          </p:cNvPr>
          <p:cNvSpPr/>
          <p:nvPr/>
        </p:nvSpPr>
        <p:spPr>
          <a:xfrm>
            <a:off x="5580080" y="5161475"/>
            <a:ext cx="307313" cy="36524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043BB8-5211-617E-286D-A6AA81D09116}"/>
              </a:ext>
            </a:extLst>
          </p:cNvPr>
          <p:cNvCxnSpPr>
            <a:cxnSpLocks/>
          </p:cNvCxnSpPr>
          <p:nvPr/>
        </p:nvCxnSpPr>
        <p:spPr>
          <a:xfrm>
            <a:off x="4119174" y="1794814"/>
            <a:ext cx="36215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86C04F3C-3DFF-8C3D-1A01-829EB7B6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75" b="6132"/>
          <a:stretch/>
        </p:blipFill>
        <p:spPr bwMode="auto">
          <a:xfrm>
            <a:off x="691356" y="5552845"/>
            <a:ext cx="457864" cy="4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C2E75-23B4-F835-28B5-78AB4D65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57" t="5087" r="77013" b="6217"/>
          <a:stretch/>
        </p:blipFill>
        <p:spPr>
          <a:xfrm>
            <a:off x="725754" y="4647333"/>
            <a:ext cx="415494" cy="69000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D9F183-9E62-A089-6576-BB2C6F64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75" b="6132"/>
          <a:stretch/>
        </p:blipFill>
        <p:spPr bwMode="auto">
          <a:xfrm>
            <a:off x="4061965" y="2571478"/>
            <a:ext cx="457864" cy="4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85DFA-D5B2-7E72-59DA-8C4DA562A7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57" t="5087" r="77013" b="6217"/>
          <a:stretch/>
        </p:blipFill>
        <p:spPr>
          <a:xfrm>
            <a:off x="4096363" y="1665966"/>
            <a:ext cx="415494" cy="6900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67604B-4999-8F7E-7734-1C53F27CD947}"/>
              </a:ext>
            </a:extLst>
          </p:cNvPr>
          <p:cNvSpPr/>
          <p:nvPr/>
        </p:nvSpPr>
        <p:spPr>
          <a:xfrm>
            <a:off x="889977" y="6316010"/>
            <a:ext cx="573063" cy="30121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357A0D-A378-655A-82F3-B2BE8E0F74C7}"/>
              </a:ext>
            </a:extLst>
          </p:cNvPr>
          <p:cNvSpPr txBox="1"/>
          <p:nvPr/>
        </p:nvSpPr>
        <p:spPr>
          <a:xfrm>
            <a:off x="1463040" y="6317634"/>
            <a:ext cx="204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2D050"/>
                </a:solidFill>
                <a:latin typeface="Maple Mono" panose="020F0509060000000000" pitchFamily="49" charset="0"/>
              </a:rPr>
              <a:t>GT Pointing Area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E39412-92FF-A9A5-5CE5-A9ECC8E44FC2}"/>
              </a:ext>
            </a:extLst>
          </p:cNvPr>
          <p:cNvSpPr/>
          <p:nvPr/>
        </p:nvSpPr>
        <p:spPr>
          <a:xfrm>
            <a:off x="3401238" y="6331097"/>
            <a:ext cx="623569" cy="30121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292281-B443-418C-B62B-F2DE21BF000F}"/>
              </a:ext>
            </a:extLst>
          </p:cNvPr>
          <p:cNvSpPr txBox="1"/>
          <p:nvPr/>
        </p:nvSpPr>
        <p:spPr>
          <a:xfrm>
            <a:off x="4110620" y="6324534"/>
            <a:ext cx="204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Maple Mono" panose="020F0509060000000000" pitchFamily="49" charset="0"/>
              </a:rPr>
              <a:t>Confused</a:t>
            </a:r>
            <a:r>
              <a:rPr lang="en-CN" sz="1400" dirty="0">
                <a:solidFill>
                  <a:srgbClr val="C00000"/>
                </a:solidFill>
                <a:latin typeface="Maple Mono" panose="020F0509060000000000" pitchFamily="49" charset="0"/>
              </a:rPr>
              <a:t> Area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A2FB0A-B9CB-2811-B427-CE9F111A0303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5733736" y="6478422"/>
            <a:ext cx="426005" cy="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B9E1A3-CF9C-DFEF-9FAE-0151A2EE96C0}"/>
              </a:ext>
            </a:extLst>
          </p:cNvPr>
          <p:cNvSpPr txBox="1"/>
          <p:nvPr/>
        </p:nvSpPr>
        <p:spPr>
          <a:xfrm>
            <a:off x="6209656" y="6331097"/>
            <a:ext cx="147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0070C0"/>
                </a:solidFill>
                <a:latin typeface="Maple Mono" panose="020F0509060000000000" pitchFamily="49" charset="0"/>
              </a:rPr>
              <a:t>Pointing Ray</a:t>
            </a:r>
          </a:p>
        </p:txBody>
      </p:sp>
    </p:spTree>
    <p:extLst>
      <p:ext uri="{BB962C8B-B14F-4D97-AF65-F5344CB8AC3E}">
        <p14:creationId xmlns:p14="http://schemas.microsoft.com/office/powerpoint/2010/main" val="76814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Rectangle 3279">
            <a:extLst>
              <a:ext uri="{FF2B5EF4-FFF2-40B4-BE49-F238E27FC236}">
                <a16:creationId xmlns:a16="http://schemas.microsoft.com/office/drawing/2014/main" id="{C0BF03C8-1428-BEDE-A627-B82C1566AD3A}"/>
              </a:ext>
            </a:extLst>
          </p:cNvPr>
          <p:cNvSpPr/>
          <p:nvPr/>
        </p:nvSpPr>
        <p:spPr>
          <a:xfrm>
            <a:off x="632799" y="4506381"/>
            <a:ext cx="10699845" cy="2351619"/>
          </a:xfrm>
          <a:prstGeom prst="rect">
            <a:avLst/>
          </a:prstGeom>
          <a:solidFill>
            <a:srgbClr val="DCB12F">
              <a:alpha val="1482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74" name="Rectangle 3273">
            <a:extLst>
              <a:ext uri="{FF2B5EF4-FFF2-40B4-BE49-F238E27FC236}">
                <a16:creationId xmlns:a16="http://schemas.microsoft.com/office/drawing/2014/main" id="{233B37BA-4F3A-1541-28D3-9851D18543FC}"/>
              </a:ext>
            </a:extLst>
          </p:cNvPr>
          <p:cNvSpPr/>
          <p:nvPr/>
        </p:nvSpPr>
        <p:spPr>
          <a:xfrm>
            <a:off x="628855" y="2727118"/>
            <a:ext cx="10703789" cy="1782347"/>
          </a:xfrm>
          <a:prstGeom prst="rect">
            <a:avLst/>
          </a:prstGeom>
          <a:solidFill>
            <a:srgbClr val="DC6011">
              <a:alpha val="128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73" name="Rectangle 3272">
            <a:extLst>
              <a:ext uri="{FF2B5EF4-FFF2-40B4-BE49-F238E27FC236}">
                <a16:creationId xmlns:a16="http://schemas.microsoft.com/office/drawing/2014/main" id="{8AB1FF12-BAC8-10CE-586A-6A21D4073795}"/>
              </a:ext>
            </a:extLst>
          </p:cNvPr>
          <p:cNvSpPr/>
          <p:nvPr/>
        </p:nvSpPr>
        <p:spPr>
          <a:xfrm>
            <a:off x="634029" y="278299"/>
            <a:ext cx="10698615" cy="2440251"/>
          </a:xfrm>
          <a:prstGeom prst="rect">
            <a:avLst/>
          </a:prstGeom>
          <a:solidFill>
            <a:srgbClr val="6CAE96">
              <a:alpha val="113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992B46-E8AA-EDCD-F055-930AEDE95582}"/>
              </a:ext>
            </a:extLst>
          </p:cNvPr>
          <p:cNvSpPr/>
          <p:nvPr/>
        </p:nvSpPr>
        <p:spPr>
          <a:xfrm>
            <a:off x="655049" y="426742"/>
            <a:ext cx="7475439" cy="2247421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5C27EF-CB82-90BA-0E8A-C0462E139453}"/>
              </a:ext>
            </a:extLst>
          </p:cNvPr>
          <p:cNvSpPr/>
          <p:nvPr/>
        </p:nvSpPr>
        <p:spPr>
          <a:xfrm>
            <a:off x="655051" y="2783791"/>
            <a:ext cx="3722617" cy="1711829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EDF123-B468-4D1C-8BEF-D818FD39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55" y="708537"/>
            <a:ext cx="1362046" cy="136204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F58215-5631-E094-6A34-D00B073AA417}"/>
              </a:ext>
            </a:extLst>
          </p:cNvPr>
          <p:cNvSpPr/>
          <p:nvPr/>
        </p:nvSpPr>
        <p:spPr>
          <a:xfrm>
            <a:off x="714426" y="290176"/>
            <a:ext cx="1209047" cy="283757"/>
          </a:xfrm>
          <a:prstGeom prst="roundRect">
            <a:avLst/>
          </a:prstGeom>
          <a:solidFill>
            <a:srgbClr val="B09FCB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516DE-BABB-4A40-BFEF-FCA9F062B9E3}"/>
              </a:ext>
            </a:extLst>
          </p:cNvPr>
          <p:cNvSpPr txBox="1"/>
          <p:nvPr/>
        </p:nvSpPr>
        <p:spPr>
          <a:xfrm>
            <a:off x="359429" y="2084238"/>
            <a:ext cx="243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aple Mono" panose="020F0509060000000000" pitchFamily="49" charset="0"/>
              </a:rPr>
              <a:t>1,838</a:t>
            </a:r>
            <a:r>
              <a:rPr lang="en-US" sz="1000" dirty="0">
                <a:latin typeface="Maple Mono" panose="020F0509060000000000" pitchFamily="49" charset="0"/>
              </a:rPr>
              <a:t> 3D Scenes </a:t>
            </a:r>
          </a:p>
          <a:p>
            <a:pPr algn="ctr"/>
            <a:r>
              <a:rPr lang="en-US" sz="1000" b="1" dirty="0">
                <a:latin typeface="Maple Mono" panose="020F0509060000000000" pitchFamily="49" charset="0"/>
              </a:rPr>
              <a:t>910</a:t>
            </a:r>
            <a:r>
              <a:rPr lang="en-US" sz="1000" dirty="0">
                <a:latin typeface="Maple Mono" panose="020F0509060000000000" pitchFamily="49" charset="0"/>
              </a:rPr>
              <a:t> Object Categories</a:t>
            </a:r>
            <a:endParaRPr lang="en-CN" sz="1000" dirty="0">
              <a:solidFill>
                <a:srgbClr val="65A55F"/>
              </a:solidFill>
              <a:latin typeface="Maple Mono" panose="020F0509060000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FE211-F908-F665-4CEF-7CA2C4FB738E}"/>
              </a:ext>
            </a:extLst>
          </p:cNvPr>
          <p:cNvSpPr txBox="1"/>
          <p:nvPr/>
        </p:nvSpPr>
        <p:spPr>
          <a:xfrm>
            <a:off x="2236266" y="1209310"/>
            <a:ext cx="669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aple Mono" panose="020F0509060000000000" pitchFamily="49" charset="0"/>
              </a:rPr>
              <a:t>+</a:t>
            </a:r>
            <a:endParaRPr lang="en-CN" sz="3200" dirty="0">
              <a:latin typeface="Maple Mono" panose="020F0509060000000000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D5C865-B85C-486C-7B97-0139CB039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804" r="98039">
                        <a14:foregroundMark x1="92593" y1="54000" x2="94336" y2="74000"/>
                        <a14:foregroundMark x1="97603" y1="58222" x2="98039" y2="82222"/>
                        <a14:backgroundMark x1="49455" y1="57333" x2="27451" y2="84222"/>
                        <a14:backgroundMark x1="27451" y1="84222" x2="40523" y2="72000"/>
                        <a14:backgroundMark x1="40523" y1="72000" x2="55120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423" y="1051876"/>
            <a:ext cx="784202" cy="77050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5311C9-A01F-3A8F-8D35-9D02B6DF6BEC}"/>
              </a:ext>
            </a:extLst>
          </p:cNvPr>
          <p:cNvSpPr/>
          <p:nvPr/>
        </p:nvSpPr>
        <p:spPr>
          <a:xfrm>
            <a:off x="3947753" y="822218"/>
            <a:ext cx="1401288" cy="1162724"/>
          </a:xfrm>
          <a:prstGeom prst="rect">
            <a:avLst/>
          </a:prstGeom>
          <a:solidFill>
            <a:srgbClr val="E5E4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i="1" dirty="0">
                <a:solidFill>
                  <a:schemeClr val="accent6">
                    <a:lumMod val="75000"/>
                  </a:schemeClr>
                </a:solidFill>
              </a:rPr>
              <a:t>Point-Sim</a:t>
            </a:r>
          </a:p>
          <a:p>
            <a:pPr algn="ctr"/>
            <a:r>
              <a:rPr lang="en-CN" i="1" dirty="0">
                <a:solidFill>
                  <a:schemeClr val="accent6">
                    <a:lumMod val="75000"/>
                  </a:schemeClr>
                </a:solidFill>
              </a:rPr>
              <a:t>Framework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E10DB7-0406-BA02-E050-7B3D0C0E3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753" y="2087699"/>
            <a:ext cx="1401288" cy="413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462A44-1B3D-CB3B-BE4B-6EB5CE20C063}"/>
              </a:ext>
            </a:extLst>
          </p:cNvPr>
          <p:cNvSpPr txBox="1"/>
          <p:nvPr/>
        </p:nvSpPr>
        <p:spPr>
          <a:xfrm>
            <a:off x="2037604" y="2100016"/>
            <a:ext cx="2155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aple Mono" panose="020F0509060000000000" pitchFamily="49" charset="0"/>
              </a:rPr>
              <a:t>42</a:t>
            </a:r>
            <a:r>
              <a:rPr lang="en-US" sz="1000" dirty="0">
                <a:latin typeface="Maple Mono" panose="020F0509060000000000" pitchFamily="49" charset="0"/>
              </a:rPr>
              <a:t> Hand Meshes</a:t>
            </a:r>
            <a:endParaRPr lang="en-CN" sz="1000" dirty="0">
              <a:solidFill>
                <a:srgbClr val="65A55F"/>
              </a:solidFill>
              <a:latin typeface="Maple Mono" panose="020F0509060000000000" pitchFamily="49" charset="0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4042782B-68ED-CDE7-7CA3-1066EBD3CD55}"/>
              </a:ext>
            </a:extLst>
          </p:cNvPr>
          <p:cNvSpPr/>
          <p:nvPr/>
        </p:nvSpPr>
        <p:spPr>
          <a:xfrm>
            <a:off x="5397844" y="664914"/>
            <a:ext cx="273269" cy="1976950"/>
          </a:xfrm>
          <a:prstGeom prst="leftBrace">
            <a:avLst>
              <a:gd name="adj1" fmla="val 30372"/>
              <a:gd name="adj2" fmla="val 441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29F2FFD-FBE5-3DD5-9594-D629DCE24396}"/>
              </a:ext>
            </a:extLst>
          </p:cNvPr>
          <p:cNvSpPr/>
          <p:nvPr/>
        </p:nvSpPr>
        <p:spPr>
          <a:xfrm>
            <a:off x="714427" y="639220"/>
            <a:ext cx="3032652" cy="192336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FF62A33-F631-02B6-49D8-CCE95C65B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390" y="725631"/>
            <a:ext cx="1042425" cy="7818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31B8F7D-0B7B-676C-707D-712BB858D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490" y="722176"/>
            <a:ext cx="1042427" cy="781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8100BE2-C9AE-2C3D-6201-A8BBCF471F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261" y="1780763"/>
            <a:ext cx="1042427" cy="7818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7FBEE7-A3EB-B463-25B1-8D0E162F4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532" y="1769426"/>
            <a:ext cx="1042386" cy="78178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17600BC-CF88-F6BE-25AF-C78BBD8F040E}"/>
              </a:ext>
            </a:extLst>
          </p:cNvPr>
          <p:cNvSpPr txBox="1"/>
          <p:nvPr/>
        </p:nvSpPr>
        <p:spPr>
          <a:xfrm>
            <a:off x="5692132" y="497112"/>
            <a:ext cx="1052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aple Mono" panose="020F0509060000000000" pitchFamily="49" charset="0"/>
              </a:rPr>
              <a:t>AI2THOR</a:t>
            </a:r>
            <a:endParaRPr lang="en-CN" sz="1000" dirty="0">
              <a:solidFill>
                <a:schemeClr val="accent6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DFF55E-875A-251A-9BDA-6F24269ACC15}"/>
              </a:ext>
            </a:extLst>
          </p:cNvPr>
          <p:cNvSpPr txBox="1"/>
          <p:nvPr/>
        </p:nvSpPr>
        <p:spPr>
          <a:xfrm>
            <a:off x="6950489" y="502022"/>
            <a:ext cx="1042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aple Mono" panose="020F0509060000000000" pitchFamily="49" charset="0"/>
              </a:rPr>
              <a:t>HSSD</a:t>
            </a:r>
            <a:endParaRPr lang="en-CN" sz="1000" dirty="0">
              <a:solidFill>
                <a:schemeClr val="accent6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0F0463-8915-7C3B-CA4B-EE94B564ACA0}"/>
              </a:ext>
            </a:extLst>
          </p:cNvPr>
          <p:cNvSpPr txBox="1"/>
          <p:nvPr/>
        </p:nvSpPr>
        <p:spPr>
          <a:xfrm>
            <a:off x="5703709" y="1535824"/>
            <a:ext cx="1028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Maple Mono" panose="020F0509060000000000" pitchFamily="49" charset="0"/>
              </a:rPr>
              <a:t>ReplicaCAD</a:t>
            </a:r>
            <a:endParaRPr lang="en-CN" sz="1000" dirty="0">
              <a:solidFill>
                <a:schemeClr val="accent6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6B1AF5-AB4E-1742-860D-A40B10977EAC}"/>
              </a:ext>
            </a:extLst>
          </p:cNvPr>
          <p:cNvSpPr txBox="1"/>
          <p:nvPr/>
        </p:nvSpPr>
        <p:spPr>
          <a:xfrm>
            <a:off x="6985865" y="1530278"/>
            <a:ext cx="955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aple Mono" panose="020F0509060000000000" pitchFamily="49" charset="0"/>
              </a:rPr>
              <a:t>HM3D</a:t>
            </a:r>
            <a:endParaRPr lang="en-CN" sz="1000" dirty="0">
              <a:solidFill>
                <a:schemeClr val="accent6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482E2FE-4472-69B9-68AF-5FF9CF8B5459}"/>
              </a:ext>
            </a:extLst>
          </p:cNvPr>
          <p:cNvSpPr/>
          <p:nvPr/>
        </p:nvSpPr>
        <p:spPr>
          <a:xfrm>
            <a:off x="3642300" y="1339553"/>
            <a:ext cx="432010" cy="179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AC9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D9C1716-54E4-2D6B-350F-8A59DCA17DEE}"/>
              </a:ext>
            </a:extLst>
          </p:cNvPr>
          <p:cNvSpPr/>
          <p:nvPr/>
        </p:nvSpPr>
        <p:spPr>
          <a:xfrm>
            <a:off x="655049" y="4599257"/>
            <a:ext cx="10621629" cy="2220849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E312AAF-3D74-1B1B-CF40-ED9C2486D39F}"/>
              </a:ext>
            </a:extLst>
          </p:cNvPr>
          <p:cNvSpPr/>
          <p:nvPr/>
        </p:nvSpPr>
        <p:spPr>
          <a:xfrm>
            <a:off x="8274666" y="2829505"/>
            <a:ext cx="3011564" cy="1688528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73" name="Rounded Rectangle 3072">
            <a:extLst>
              <a:ext uri="{FF2B5EF4-FFF2-40B4-BE49-F238E27FC236}">
                <a16:creationId xmlns:a16="http://schemas.microsoft.com/office/drawing/2014/main" id="{CBF7E706-A633-9E9D-5A06-4E2B7E07E476}"/>
              </a:ext>
            </a:extLst>
          </p:cNvPr>
          <p:cNvSpPr/>
          <p:nvPr/>
        </p:nvSpPr>
        <p:spPr>
          <a:xfrm>
            <a:off x="4458730" y="2783791"/>
            <a:ext cx="3658408" cy="1734242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95" name="Trapezoid 3094">
            <a:extLst>
              <a:ext uri="{FF2B5EF4-FFF2-40B4-BE49-F238E27FC236}">
                <a16:creationId xmlns:a16="http://schemas.microsoft.com/office/drawing/2014/main" id="{1FE55044-4661-301A-6561-8A75763E619A}"/>
              </a:ext>
            </a:extLst>
          </p:cNvPr>
          <p:cNvSpPr/>
          <p:nvPr/>
        </p:nvSpPr>
        <p:spPr>
          <a:xfrm>
            <a:off x="5511824" y="3981245"/>
            <a:ext cx="1793666" cy="432000"/>
          </a:xfrm>
          <a:prstGeom prst="trapezoid">
            <a:avLst>
              <a:gd name="adj" fmla="val 58333"/>
            </a:avLst>
          </a:prstGeom>
          <a:solidFill>
            <a:srgbClr val="6086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96" name="Trapezoid 3095">
            <a:extLst>
              <a:ext uri="{FF2B5EF4-FFF2-40B4-BE49-F238E27FC236}">
                <a16:creationId xmlns:a16="http://schemas.microsoft.com/office/drawing/2014/main" id="{AF6574B1-4E18-E172-6020-B71F73E3582B}"/>
              </a:ext>
            </a:extLst>
          </p:cNvPr>
          <p:cNvSpPr/>
          <p:nvPr/>
        </p:nvSpPr>
        <p:spPr>
          <a:xfrm>
            <a:off x="5768263" y="3542045"/>
            <a:ext cx="1273318" cy="432000"/>
          </a:xfrm>
          <a:prstGeom prst="trapezoid">
            <a:avLst>
              <a:gd name="adj" fmla="val 58333"/>
            </a:avLst>
          </a:prstGeom>
          <a:solidFill>
            <a:srgbClr val="E89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97" name="Triangle 3096">
            <a:extLst>
              <a:ext uri="{FF2B5EF4-FFF2-40B4-BE49-F238E27FC236}">
                <a16:creationId xmlns:a16="http://schemas.microsoft.com/office/drawing/2014/main" id="{24FEF3F0-51E1-FE75-293E-6211D473C6E6}"/>
              </a:ext>
            </a:extLst>
          </p:cNvPr>
          <p:cNvSpPr/>
          <p:nvPr/>
        </p:nvSpPr>
        <p:spPr>
          <a:xfrm>
            <a:off x="6020056" y="2947377"/>
            <a:ext cx="759386" cy="587468"/>
          </a:xfrm>
          <a:prstGeom prst="triangle">
            <a:avLst/>
          </a:prstGeom>
          <a:solidFill>
            <a:srgbClr val="65A5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98" name="TextBox 3097">
            <a:extLst>
              <a:ext uri="{FF2B5EF4-FFF2-40B4-BE49-F238E27FC236}">
                <a16:creationId xmlns:a16="http://schemas.microsoft.com/office/drawing/2014/main" id="{73C38FEB-66F1-7477-033C-A8FA7B2AF805}"/>
              </a:ext>
            </a:extLst>
          </p:cNvPr>
          <p:cNvSpPr txBox="1"/>
          <p:nvPr/>
        </p:nvSpPr>
        <p:spPr>
          <a:xfrm>
            <a:off x="6182381" y="3178145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L3</a:t>
            </a:r>
          </a:p>
        </p:txBody>
      </p:sp>
      <p:sp>
        <p:nvSpPr>
          <p:cNvPr id="3099" name="TextBox 3098">
            <a:extLst>
              <a:ext uri="{FF2B5EF4-FFF2-40B4-BE49-F238E27FC236}">
                <a16:creationId xmlns:a16="http://schemas.microsoft.com/office/drawing/2014/main" id="{8CF52FF9-50DA-B602-A6B8-32A8722BEF15}"/>
              </a:ext>
            </a:extLst>
          </p:cNvPr>
          <p:cNvSpPr txBox="1"/>
          <p:nvPr/>
        </p:nvSpPr>
        <p:spPr>
          <a:xfrm>
            <a:off x="6181838" y="3623028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L2</a:t>
            </a:r>
          </a:p>
        </p:txBody>
      </p:sp>
      <p:sp>
        <p:nvSpPr>
          <p:cNvPr id="3100" name="TextBox 3099">
            <a:extLst>
              <a:ext uri="{FF2B5EF4-FFF2-40B4-BE49-F238E27FC236}">
                <a16:creationId xmlns:a16="http://schemas.microsoft.com/office/drawing/2014/main" id="{78E108BD-A299-F14F-275B-954E002E3049}"/>
              </a:ext>
            </a:extLst>
          </p:cNvPr>
          <p:cNvSpPr txBox="1"/>
          <p:nvPr/>
        </p:nvSpPr>
        <p:spPr>
          <a:xfrm>
            <a:off x="6192734" y="4049277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L1</a:t>
            </a:r>
          </a:p>
        </p:txBody>
      </p:sp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E2FCB449-6784-5835-EF0D-C28FBC2A8102}"/>
              </a:ext>
            </a:extLst>
          </p:cNvPr>
          <p:cNvCxnSpPr>
            <a:stCxn id="3098" idx="1"/>
          </p:cNvCxnSpPr>
          <p:nvPr/>
        </p:nvCxnSpPr>
        <p:spPr>
          <a:xfrm flipH="1" flipV="1">
            <a:off x="6045489" y="3247908"/>
            <a:ext cx="136892" cy="84126"/>
          </a:xfrm>
          <a:prstGeom prst="line">
            <a:avLst/>
          </a:prstGeom>
          <a:ln w="12700">
            <a:solidFill>
              <a:srgbClr val="65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3" name="Straight Connector 3102">
            <a:extLst>
              <a:ext uri="{FF2B5EF4-FFF2-40B4-BE49-F238E27FC236}">
                <a16:creationId xmlns:a16="http://schemas.microsoft.com/office/drawing/2014/main" id="{7ACCF594-A64E-68BF-7068-466BEE746FA0}"/>
              </a:ext>
            </a:extLst>
          </p:cNvPr>
          <p:cNvCxnSpPr>
            <a:cxnSpLocks/>
          </p:cNvCxnSpPr>
          <p:nvPr/>
        </p:nvCxnSpPr>
        <p:spPr>
          <a:xfrm>
            <a:off x="5441329" y="3247908"/>
            <a:ext cx="604160" cy="0"/>
          </a:xfrm>
          <a:prstGeom prst="line">
            <a:avLst/>
          </a:prstGeom>
          <a:ln w="12700">
            <a:solidFill>
              <a:srgbClr val="65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8" name="TextBox 3107">
            <a:extLst>
              <a:ext uri="{FF2B5EF4-FFF2-40B4-BE49-F238E27FC236}">
                <a16:creationId xmlns:a16="http://schemas.microsoft.com/office/drawing/2014/main" id="{26C1C2ED-46D0-BDCF-BF46-19A4424A0C2A}"/>
              </a:ext>
            </a:extLst>
          </p:cNvPr>
          <p:cNvSpPr txBox="1"/>
          <p:nvPr/>
        </p:nvSpPr>
        <p:spPr>
          <a:xfrm>
            <a:off x="5246799" y="3042272"/>
            <a:ext cx="9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65A55F"/>
                </a:solidFill>
              </a:rPr>
              <a:t>Implicit Pronoun</a:t>
            </a:r>
            <a:endParaRPr lang="en-CN" sz="1000" dirty="0">
              <a:solidFill>
                <a:srgbClr val="65A55F"/>
              </a:solidFill>
            </a:endParaRPr>
          </a:p>
        </p:txBody>
      </p:sp>
      <p:sp>
        <p:nvSpPr>
          <p:cNvPr id="3109" name="TextBox 3108">
            <a:extLst>
              <a:ext uri="{FF2B5EF4-FFF2-40B4-BE49-F238E27FC236}">
                <a16:creationId xmlns:a16="http://schemas.microsoft.com/office/drawing/2014/main" id="{47F39E2A-2136-A007-8D4D-4E39392D0BFF}"/>
              </a:ext>
            </a:extLst>
          </p:cNvPr>
          <p:cNvSpPr txBox="1"/>
          <p:nvPr/>
        </p:nvSpPr>
        <p:spPr>
          <a:xfrm>
            <a:off x="6758129" y="3154603"/>
            <a:ext cx="139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“this</a:t>
            </a:r>
            <a:r>
              <a:rPr lang="en-US" altLang="zh-CN" sz="800" dirty="0">
                <a:solidFill>
                  <a:schemeClr val="bg2">
                    <a:lumMod val="25000"/>
                  </a:schemeClr>
                </a:solidFill>
              </a:rPr>
              <a:t>/that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”, “it”, “this one”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3955CB06-0670-7F8C-B3A4-F1F44B4B7FC9}"/>
              </a:ext>
            </a:extLst>
          </p:cNvPr>
          <p:cNvSpPr txBox="1"/>
          <p:nvPr/>
        </p:nvSpPr>
        <p:spPr>
          <a:xfrm>
            <a:off x="5014699" y="3518327"/>
            <a:ext cx="9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9440"/>
                </a:solidFill>
              </a:rPr>
              <a:t>Visual</a:t>
            </a:r>
          </a:p>
          <a:p>
            <a:pPr algn="ctr"/>
            <a:r>
              <a:rPr lang="en-US" sz="1000" dirty="0">
                <a:solidFill>
                  <a:srgbClr val="E89440"/>
                </a:solidFill>
              </a:rPr>
              <a:t>Locative</a:t>
            </a:r>
            <a:endParaRPr lang="en-CN" sz="1000" dirty="0">
              <a:solidFill>
                <a:srgbClr val="E89440"/>
              </a:solidFill>
            </a:endParaRPr>
          </a:p>
        </p:txBody>
      </p:sp>
      <p:cxnSp>
        <p:nvCxnSpPr>
          <p:cNvPr id="3111" name="Straight Connector 3110">
            <a:extLst>
              <a:ext uri="{FF2B5EF4-FFF2-40B4-BE49-F238E27FC236}">
                <a16:creationId xmlns:a16="http://schemas.microsoft.com/office/drawing/2014/main" id="{DAB31AC7-7531-3103-FEFA-10B9F1C287DD}"/>
              </a:ext>
            </a:extLst>
          </p:cNvPr>
          <p:cNvCxnSpPr/>
          <p:nvPr/>
        </p:nvCxnSpPr>
        <p:spPr>
          <a:xfrm flipH="1" flipV="1">
            <a:off x="5741697" y="3721418"/>
            <a:ext cx="136892" cy="84126"/>
          </a:xfrm>
          <a:prstGeom prst="line">
            <a:avLst/>
          </a:prstGeom>
          <a:ln w="12700">
            <a:solidFill>
              <a:srgbClr val="E89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2" name="Straight Connector 3111">
            <a:extLst>
              <a:ext uri="{FF2B5EF4-FFF2-40B4-BE49-F238E27FC236}">
                <a16:creationId xmlns:a16="http://schemas.microsoft.com/office/drawing/2014/main" id="{9C72CBB2-6721-4B0F-2778-90CA6C80E674}"/>
              </a:ext>
            </a:extLst>
          </p:cNvPr>
          <p:cNvCxnSpPr>
            <a:cxnSpLocks/>
          </p:cNvCxnSpPr>
          <p:nvPr/>
        </p:nvCxnSpPr>
        <p:spPr>
          <a:xfrm>
            <a:off x="5137537" y="3721418"/>
            <a:ext cx="604160" cy="0"/>
          </a:xfrm>
          <a:prstGeom prst="line">
            <a:avLst/>
          </a:prstGeom>
          <a:ln w="12700">
            <a:solidFill>
              <a:srgbClr val="E89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3" name="Straight Connector 3112">
            <a:extLst>
              <a:ext uri="{FF2B5EF4-FFF2-40B4-BE49-F238E27FC236}">
                <a16:creationId xmlns:a16="http://schemas.microsoft.com/office/drawing/2014/main" id="{70B077F1-6B7B-6A64-32C0-9EE9ADA3BCAE}"/>
              </a:ext>
            </a:extLst>
          </p:cNvPr>
          <p:cNvCxnSpPr>
            <a:cxnSpLocks/>
            <a:stCxn id="3115" idx="1"/>
          </p:cNvCxnSpPr>
          <p:nvPr/>
        </p:nvCxnSpPr>
        <p:spPr>
          <a:xfrm>
            <a:off x="4863963" y="4247670"/>
            <a:ext cx="738102" cy="3029"/>
          </a:xfrm>
          <a:prstGeom prst="line">
            <a:avLst/>
          </a:prstGeom>
          <a:ln w="12700">
            <a:solidFill>
              <a:srgbClr val="60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5" name="TextBox 3114">
            <a:extLst>
              <a:ext uri="{FF2B5EF4-FFF2-40B4-BE49-F238E27FC236}">
                <a16:creationId xmlns:a16="http://schemas.microsoft.com/office/drawing/2014/main" id="{87062C41-779B-1FFB-1312-80556FE4195C}"/>
              </a:ext>
            </a:extLst>
          </p:cNvPr>
          <p:cNvSpPr txBox="1"/>
          <p:nvPr/>
        </p:nvSpPr>
        <p:spPr>
          <a:xfrm>
            <a:off x="4863963" y="4047615"/>
            <a:ext cx="79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6086AE"/>
                </a:solidFill>
              </a:rPr>
              <a:t>Explicit</a:t>
            </a:r>
          </a:p>
          <a:p>
            <a:pPr algn="ctr"/>
            <a:r>
              <a:rPr lang="en-US" sz="1000" dirty="0">
                <a:solidFill>
                  <a:srgbClr val="6086AE"/>
                </a:solidFill>
              </a:rPr>
              <a:t>Action</a:t>
            </a:r>
            <a:endParaRPr lang="en-CN" sz="1000" dirty="0">
              <a:solidFill>
                <a:srgbClr val="6086AE"/>
              </a:solidFill>
            </a:endParaRPr>
          </a:p>
        </p:txBody>
      </p:sp>
      <p:sp>
        <p:nvSpPr>
          <p:cNvPr id="3116" name="TextBox 3115">
            <a:extLst>
              <a:ext uri="{FF2B5EF4-FFF2-40B4-BE49-F238E27FC236}">
                <a16:creationId xmlns:a16="http://schemas.microsoft.com/office/drawing/2014/main" id="{AE478297-0432-D2C9-8962-DBD795702712}"/>
              </a:ext>
            </a:extLst>
          </p:cNvPr>
          <p:cNvSpPr txBox="1"/>
          <p:nvPr/>
        </p:nvSpPr>
        <p:spPr>
          <a:xfrm>
            <a:off x="6985866" y="3533149"/>
            <a:ext cx="9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“this object 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</a:rPr>
              <a:t>right here/over there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17" name="TextBox 3116">
            <a:extLst>
              <a:ext uri="{FF2B5EF4-FFF2-40B4-BE49-F238E27FC236}">
                <a16:creationId xmlns:a16="http://schemas.microsoft.com/office/drawing/2014/main" id="{98AF62C9-903E-C6C8-CDC7-16638E2C2AF1}"/>
              </a:ext>
            </a:extLst>
          </p:cNvPr>
          <p:cNvSpPr txBox="1"/>
          <p:nvPr/>
        </p:nvSpPr>
        <p:spPr>
          <a:xfrm>
            <a:off x="7176729" y="3968309"/>
            <a:ext cx="94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“the object 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</a:rPr>
              <a:t>I am pointing at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20" name="Rounded Rectangle 3119">
            <a:extLst>
              <a:ext uri="{FF2B5EF4-FFF2-40B4-BE49-F238E27FC236}">
                <a16:creationId xmlns:a16="http://schemas.microsoft.com/office/drawing/2014/main" id="{EF93C30A-D202-F561-692E-EF2C21AD1EB7}"/>
              </a:ext>
            </a:extLst>
          </p:cNvPr>
          <p:cNvSpPr/>
          <p:nvPr/>
        </p:nvSpPr>
        <p:spPr>
          <a:xfrm>
            <a:off x="8267790" y="427801"/>
            <a:ext cx="3008888" cy="2231600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22" name="Picture 3121">
            <a:extLst>
              <a:ext uri="{FF2B5EF4-FFF2-40B4-BE49-F238E27FC236}">
                <a16:creationId xmlns:a16="http://schemas.microsoft.com/office/drawing/2014/main" id="{E19FADA2-97B6-BAAF-6EAF-772FF202D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4517" y="765705"/>
            <a:ext cx="676560" cy="676560"/>
          </a:xfrm>
          <a:prstGeom prst="rect">
            <a:avLst/>
          </a:prstGeom>
        </p:spPr>
      </p:pic>
      <p:pic>
        <p:nvPicPr>
          <p:cNvPr id="3123" name="Picture 3122">
            <a:extLst>
              <a:ext uri="{FF2B5EF4-FFF2-40B4-BE49-F238E27FC236}">
                <a16:creationId xmlns:a16="http://schemas.microsoft.com/office/drawing/2014/main" id="{700ABAEF-9991-6468-B7E7-7E0FF2E4E84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655093">
            <a:off x="8958668" y="910361"/>
            <a:ext cx="245061" cy="138627"/>
          </a:xfrm>
          <a:prstGeom prst="rect">
            <a:avLst/>
          </a:prstGeom>
        </p:spPr>
      </p:pic>
      <p:cxnSp>
        <p:nvCxnSpPr>
          <p:cNvPr id="3125" name="Straight Connector 3124">
            <a:extLst>
              <a:ext uri="{FF2B5EF4-FFF2-40B4-BE49-F238E27FC236}">
                <a16:creationId xmlns:a16="http://schemas.microsoft.com/office/drawing/2014/main" id="{8CF242EF-3623-EB8B-E908-DB8B2F866B75}"/>
              </a:ext>
            </a:extLst>
          </p:cNvPr>
          <p:cNvCxnSpPr>
            <a:cxnSpLocks/>
          </p:cNvCxnSpPr>
          <p:nvPr/>
        </p:nvCxnSpPr>
        <p:spPr>
          <a:xfrm>
            <a:off x="8276865" y="1584710"/>
            <a:ext cx="3009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1" name="TextBox 3130">
            <a:extLst>
              <a:ext uri="{FF2B5EF4-FFF2-40B4-BE49-F238E27FC236}">
                <a16:creationId xmlns:a16="http://schemas.microsoft.com/office/drawing/2014/main" id="{CDE2D7C5-A32B-4275-62C0-881623AD245F}"/>
              </a:ext>
            </a:extLst>
          </p:cNvPr>
          <p:cNvSpPr txBox="1"/>
          <p:nvPr/>
        </p:nvSpPr>
        <p:spPr>
          <a:xfrm>
            <a:off x="10589670" y="793700"/>
            <a:ext cx="569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txt</a:t>
            </a:r>
            <a:endParaRPr lang="en-CN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39" name="Picture 3138">
            <a:extLst>
              <a:ext uri="{FF2B5EF4-FFF2-40B4-BE49-F238E27FC236}">
                <a16:creationId xmlns:a16="http://schemas.microsoft.com/office/drawing/2014/main" id="{6BCDA89E-FBA0-5CCC-3993-22FBC0C64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0059" y="1165702"/>
            <a:ext cx="245980" cy="245980"/>
          </a:xfrm>
          <a:prstGeom prst="rect">
            <a:avLst/>
          </a:prstGeom>
        </p:spPr>
      </p:pic>
      <p:pic>
        <p:nvPicPr>
          <p:cNvPr id="3141" name="Picture 3140">
            <a:extLst>
              <a:ext uri="{FF2B5EF4-FFF2-40B4-BE49-F238E27FC236}">
                <a16:creationId xmlns:a16="http://schemas.microsoft.com/office/drawing/2014/main" id="{DA89A925-F50C-239B-6DF9-7A3A6BF7B222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10841952" y="726560"/>
            <a:ext cx="301769" cy="301769"/>
          </a:xfrm>
          <a:prstGeom prst="rect">
            <a:avLst/>
          </a:prstGeom>
        </p:spPr>
      </p:pic>
      <p:pic>
        <p:nvPicPr>
          <p:cNvPr id="3143" name="Picture 3142">
            <a:extLst>
              <a:ext uri="{FF2B5EF4-FFF2-40B4-BE49-F238E27FC236}">
                <a16:creationId xmlns:a16="http://schemas.microsoft.com/office/drawing/2014/main" id="{CE205DAD-8101-C41C-4211-4247793218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1214" y="1098901"/>
            <a:ext cx="320917" cy="320917"/>
          </a:xfrm>
          <a:prstGeom prst="rect">
            <a:avLst/>
          </a:prstGeom>
        </p:spPr>
      </p:pic>
      <p:cxnSp>
        <p:nvCxnSpPr>
          <p:cNvPr id="3160" name="Straight Connector 3159">
            <a:extLst>
              <a:ext uri="{FF2B5EF4-FFF2-40B4-BE49-F238E27FC236}">
                <a16:creationId xmlns:a16="http://schemas.microsoft.com/office/drawing/2014/main" id="{A82F1EB2-20B9-67F8-987D-BA7197BBDFED}"/>
              </a:ext>
            </a:extLst>
          </p:cNvPr>
          <p:cNvCxnSpPr>
            <a:cxnSpLocks/>
          </p:cNvCxnSpPr>
          <p:nvPr/>
        </p:nvCxnSpPr>
        <p:spPr>
          <a:xfrm flipH="1">
            <a:off x="8938672" y="862836"/>
            <a:ext cx="465743" cy="5073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7" name="Left Brace 3166">
            <a:extLst>
              <a:ext uri="{FF2B5EF4-FFF2-40B4-BE49-F238E27FC236}">
                <a16:creationId xmlns:a16="http://schemas.microsoft.com/office/drawing/2014/main" id="{2ECE71E9-EE90-E6B1-D9C4-5496271C934C}"/>
              </a:ext>
            </a:extLst>
          </p:cNvPr>
          <p:cNvSpPr/>
          <p:nvPr/>
        </p:nvSpPr>
        <p:spPr>
          <a:xfrm>
            <a:off x="10513104" y="811511"/>
            <a:ext cx="135148" cy="577082"/>
          </a:xfrm>
          <a:prstGeom prst="leftBrace">
            <a:avLst>
              <a:gd name="adj1" fmla="val 33893"/>
              <a:gd name="adj2" fmla="val 50000"/>
            </a:avLst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68" name="TextBox 3167">
            <a:extLst>
              <a:ext uri="{FF2B5EF4-FFF2-40B4-BE49-F238E27FC236}">
                <a16:creationId xmlns:a16="http://schemas.microsoft.com/office/drawing/2014/main" id="{5B2E061A-1D59-7ED6-6EAF-D425B31A50E3}"/>
              </a:ext>
            </a:extLst>
          </p:cNvPr>
          <p:cNvSpPr txBox="1"/>
          <p:nvPr/>
        </p:nvSpPr>
        <p:spPr>
          <a:xfrm>
            <a:off x="10573104" y="1173500"/>
            <a:ext cx="402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2">
                    <a:lumMod val="75000"/>
                  </a:schemeClr>
                </a:solidFill>
              </a:rPr>
              <a:t>img</a:t>
            </a:r>
            <a:endParaRPr lang="en-CN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69" name="Rectangle 3168">
            <a:extLst>
              <a:ext uri="{FF2B5EF4-FFF2-40B4-BE49-F238E27FC236}">
                <a16:creationId xmlns:a16="http://schemas.microsoft.com/office/drawing/2014/main" id="{6EFE6901-AAFD-F7F9-D22A-FBFCF4EE1942}"/>
              </a:ext>
            </a:extLst>
          </p:cNvPr>
          <p:cNvSpPr/>
          <p:nvPr/>
        </p:nvSpPr>
        <p:spPr>
          <a:xfrm>
            <a:off x="9484552" y="765705"/>
            <a:ext cx="1008414" cy="71950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71" name="Picture 3170">
            <a:extLst>
              <a:ext uri="{FF2B5EF4-FFF2-40B4-BE49-F238E27FC236}">
                <a16:creationId xmlns:a16="http://schemas.microsoft.com/office/drawing/2014/main" id="{E4118459-AF7C-FB2E-DA82-2592A347A4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48094" y="789637"/>
            <a:ext cx="300378" cy="300378"/>
          </a:xfrm>
          <a:prstGeom prst="rect">
            <a:avLst/>
          </a:prstGeom>
        </p:spPr>
      </p:pic>
      <p:pic>
        <p:nvPicPr>
          <p:cNvPr id="3173" name="Picture 3172">
            <a:extLst>
              <a:ext uri="{FF2B5EF4-FFF2-40B4-BE49-F238E27FC236}">
                <a16:creationId xmlns:a16="http://schemas.microsoft.com/office/drawing/2014/main" id="{5FDB00F3-37E4-26A4-0845-FE51BAA5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29470" y="815042"/>
            <a:ext cx="268705" cy="268705"/>
          </a:xfrm>
          <a:prstGeom prst="rect">
            <a:avLst/>
          </a:prstGeom>
        </p:spPr>
      </p:pic>
      <p:pic>
        <p:nvPicPr>
          <p:cNvPr id="3175" name="Picture 3174">
            <a:extLst>
              <a:ext uri="{FF2B5EF4-FFF2-40B4-BE49-F238E27FC236}">
                <a16:creationId xmlns:a16="http://schemas.microsoft.com/office/drawing/2014/main" id="{F49972A5-5A10-671C-8B63-3ACED8777C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43843" y="809063"/>
            <a:ext cx="268319" cy="268319"/>
          </a:xfrm>
          <a:prstGeom prst="rect">
            <a:avLst/>
          </a:prstGeom>
        </p:spPr>
      </p:pic>
      <p:pic>
        <p:nvPicPr>
          <p:cNvPr id="3177" name="Picture 3176">
            <a:extLst>
              <a:ext uri="{FF2B5EF4-FFF2-40B4-BE49-F238E27FC236}">
                <a16:creationId xmlns:a16="http://schemas.microsoft.com/office/drawing/2014/main" id="{4B2CA5FF-16E0-C8AF-8904-C24192F7A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60213" y="1042317"/>
            <a:ext cx="400562" cy="364147"/>
          </a:xfrm>
          <a:prstGeom prst="rect">
            <a:avLst/>
          </a:prstGeom>
        </p:spPr>
      </p:pic>
      <p:sp>
        <p:nvSpPr>
          <p:cNvPr id="3178" name="TextBox 3177">
            <a:extLst>
              <a:ext uri="{FF2B5EF4-FFF2-40B4-BE49-F238E27FC236}">
                <a16:creationId xmlns:a16="http://schemas.microsoft.com/office/drawing/2014/main" id="{1A64915F-D2CC-A39B-8E8A-DB0E491762DA}"/>
              </a:ext>
            </a:extLst>
          </p:cNvPr>
          <p:cNvSpPr txBox="1"/>
          <p:nvPr/>
        </p:nvSpPr>
        <p:spPr>
          <a:xfrm>
            <a:off x="10033123" y="1108903"/>
            <a:ext cx="569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...</a:t>
            </a:r>
            <a:endParaRPr lang="en-CN" sz="800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179" name="TextBox 3178">
            <a:extLst>
              <a:ext uri="{FF2B5EF4-FFF2-40B4-BE49-F238E27FC236}">
                <a16:creationId xmlns:a16="http://schemas.microsoft.com/office/drawing/2014/main" id="{9FAEE087-47C9-6E38-8037-86A4437F3830}"/>
              </a:ext>
            </a:extLst>
          </p:cNvPr>
          <p:cNvSpPr txBox="1"/>
          <p:nvPr/>
        </p:nvSpPr>
        <p:spPr>
          <a:xfrm>
            <a:off x="9610213" y="1297059"/>
            <a:ext cx="845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Various places</a:t>
            </a:r>
            <a:endParaRPr lang="en-CN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80" name="Picture 3179">
            <a:extLst>
              <a:ext uri="{FF2B5EF4-FFF2-40B4-BE49-F238E27FC236}">
                <a16:creationId xmlns:a16="http://schemas.microsoft.com/office/drawing/2014/main" id="{004200AC-E82C-3D04-0A95-0E84DBC7EC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8286" y="1803010"/>
            <a:ext cx="891968" cy="668976"/>
          </a:xfrm>
          <a:prstGeom prst="rect">
            <a:avLst/>
          </a:prstGeom>
        </p:spPr>
      </p:pic>
      <p:pic>
        <p:nvPicPr>
          <p:cNvPr id="3181" name="Picture 3180">
            <a:extLst>
              <a:ext uri="{FF2B5EF4-FFF2-40B4-BE49-F238E27FC236}">
                <a16:creationId xmlns:a16="http://schemas.microsoft.com/office/drawing/2014/main" id="{D59D24DD-F92B-CA5A-9077-6B49DCCB8B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57877" y="1789351"/>
            <a:ext cx="890902" cy="668176"/>
          </a:xfrm>
          <a:prstGeom prst="rect">
            <a:avLst/>
          </a:prstGeom>
        </p:spPr>
      </p:pic>
      <p:pic>
        <p:nvPicPr>
          <p:cNvPr id="3182" name="Picture 3181">
            <a:extLst>
              <a:ext uri="{FF2B5EF4-FFF2-40B4-BE49-F238E27FC236}">
                <a16:creationId xmlns:a16="http://schemas.microsoft.com/office/drawing/2014/main" id="{6C9B9E4C-4536-7B4E-AEE4-B58D5376C4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6402" y="1793523"/>
            <a:ext cx="893094" cy="669821"/>
          </a:xfrm>
          <a:prstGeom prst="rect">
            <a:avLst/>
          </a:prstGeom>
        </p:spPr>
      </p:pic>
      <p:pic>
        <p:nvPicPr>
          <p:cNvPr id="3184" name="Picture 3183">
            <a:extLst>
              <a:ext uri="{FF2B5EF4-FFF2-40B4-BE49-F238E27FC236}">
                <a16:creationId xmlns:a16="http://schemas.microsoft.com/office/drawing/2014/main" id="{6AC4AB09-F62F-7F2F-825A-3E6BFC339F90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05634" y="3824825"/>
            <a:ext cx="416130" cy="416130"/>
          </a:xfrm>
          <a:prstGeom prst="rect">
            <a:avLst/>
          </a:prstGeom>
        </p:spPr>
      </p:pic>
      <p:pic>
        <p:nvPicPr>
          <p:cNvPr id="3186" name="Picture 3185">
            <a:extLst>
              <a:ext uri="{FF2B5EF4-FFF2-40B4-BE49-F238E27FC236}">
                <a16:creationId xmlns:a16="http://schemas.microsoft.com/office/drawing/2014/main" id="{E99BE1A2-86C8-1595-538E-75604E9E157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3424" y="3101092"/>
            <a:ext cx="357073" cy="357073"/>
          </a:xfrm>
          <a:prstGeom prst="rect">
            <a:avLst/>
          </a:prstGeom>
        </p:spPr>
      </p:pic>
      <p:sp>
        <p:nvSpPr>
          <p:cNvPr id="3192" name="Rectangle 3191">
            <a:extLst>
              <a:ext uri="{FF2B5EF4-FFF2-40B4-BE49-F238E27FC236}">
                <a16:creationId xmlns:a16="http://schemas.microsoft.com/office/drawing/2014/main" id="{B1F40383-31EE-CB2B-0EC4-EC936F8C68B4}"/>
              </a:ext>
            </a:extLst>
          </p:cNvPr>
          <p:cNvSpPr/>
          <p:nvPr/>
        </p:nvSpPr>
        <p:spPr>
          <a:xfrm>
            <a:off x="1923473" y="3020809"/>
            <a:ext cx="2363168" cy="1392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94" name="Right Arrow 3193">
            <a:extLst>
              <a:ext uri="{FF2B5EF4-FFF2-40B4-BE49-F238E27FC236}">
                <a16:creationId xmlns:a16="http://schemas.microsoft.com/office/drawing/2014/main" id="{C8FBA0C7-DCEE-08DB-17F3-41438C6A500F}"/>
              </a:ext>
            </a:extLst>
          </p:cNvPr>
          <p:cNvSpPr/>
          <p:nvPr/>
        </p:nvSpPr>
        <p:spPr>
          <a:xfrm rot="10800000">
            <a:off x="1630623" y="3247377"/>
            <a:ext cx="430147" cy="147968"/>
          </a:xfrm>
          <a:prstGeom prst="rightArrow">
            <a:avLst/>
          </a:prstGeom>
          <a:solidFill>
            <a:srgbClr val="0C56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95" name="TextBox 3194">
            <a:extLst>
              <a:ext uri="{FF2B5EF4-FFF2-40B4-BE49-F238E27FC236}">
                <a16:creationId xmlns:a16="http://schemas.microsoft.com/office/drawing/2014/main" id="{98FB89BB-F6DB-8794-D42A-CF5490595774}"/>
              </a:ext>
            </a:extLst>
          </p:cNvPr>
          <p:cNvSpPr txBox="1"/>
          <p:nvPr/>
        </p:nvSpPr>
        <p:spPr>
          <a:xfrm>
            <a:off x="859356" y="4227162"/>
            <a:ext cx="845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Generate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196" name="TextBox 3195">
            <a:extLst>
              <a:ext uri="{FF2B5EF4-FFF2-40B4-BE49-F238E27FC236}">
                <a16:creationId xmlns:a16="http://schemas.microsoft.com/office/drawing/2014/main" id="{9F88D964-B563-F71F-2464-CBDE38740E8D}"/>
              </a:ext>
            </a:extLst>
          </p:cNvPr>
          <p:cNvSpPr txBox="1"/>
          <p:nvPr/>
        </p:nvSpPr>
        <p:spPr>
          <a:xfrm>
            <a:off x="738647" y="3474777"/>
            <a:ext cx="107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Check/Annotate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201" name="Rounded Rectangle 3200">
            <a:extLst>
              <a:ext uri="{FF2B5EF4-FFF2-40B4-BE49-F238E27FC236}">
                <a16:creationId xmlns:a16="http://schemas.microsoft.com/office/drawing/2014/main" id="{1CB58832-768B-D577-A1E4-375088571934}"/>
              </a:ext>
            </a:extLst>
          </p:cNvPr>
          <p:cNvSpPr/>
          <p:nvPr/>
        </p:nvSpPr>
        <p:spPr>
          <a:xfrm>
            <a:off x="2275453" y="3090224"/>
            <a:ext cx="1633651" cy="244811"/>
          </a:xfrm>
          <a:prstGeom prst="roundRect">
            <a:avLst/>
          </a:prstGeom>
          <a:solidFill>
            <a:srgbClr val="71B5D1">
              <a:alpha val="673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en-CN" sz="1200" b="0" i="0" dirty="0">
                <a:solidFill>
                  <a:srgbClr val="CCCC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CN" sz="1200" b="1" dirty="0">
                <a:latin typeface="Maple Mono" panose="020F0509060000000000" pitchFamily="49" charset="0"/>
              </a:rPr>
              <a:t>True/False QA</a:t>
            </a:r>
          </a:p>
        </p:txBody>
      </p:sp>
      <p:sp>
        <p:nvSpPr>
          <p:cNvPr id="3202" name="Rounded Rectangle 3201">
            <a:extLst>
              <a:ext uri="{FF2B5EF4-FFF2-40B4-BE49-F238E27FC236}">
                <a16:creationId xmlns:a16="http://schemas.microsoft.com/office/drawing/2014/main" id="{9089B842-9F91-C456-DD49-F7EBBBE124E6}"/>
              </a:ext>
            </a:extLst>
          </p:cNvPr>
          <p:cNvSpPr/>
          <p:nvPr/>
        </p:nvSpPr>
        <p:spPr>
          <a:xfrm>
            <a:off x="2274277" y="3536287"/>
            <a:ext cx="1882003" cy="244811"/>
          </a:xfrm>
          <a:prstGeom prst="roundRect">
            <a:avLst/>
          </a:prstGeom>
          <a:solidFill>
            <a:srgbClr val="71B5D1">
              <a:alpha val="673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lang="en-CN" sz="1200" b="0" i="0" dirty="0">
                <a:solidFill>
                  <a:srgbClr val="CCCC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CN" sz="1200" b="1" dirty="0">
                <a:latin typeface="Maple Mono" panose="020F0509060000000000" pitchFamily="49" charset="0"/>
              </a:rPr>
              <a:t>Single Choice QA</a:t>
            </a:r>
          </a:p>
        </p:txBody>
      </p:sp>
      <p:sp>
        <p:nvSpPr>
          <p:cNvPr id="3203" name="Rounded Rectangle 3202">
            <a:extLst>
              <a:ext uri="{FF2B5EF4-FFF2-40B4-BE49-F238E27FC236}">
                <a16:creationId xmlns:a16="http://schemas.microsoft.com/office/drawing/2014/main" id="{E6C52A97-F2A5-E1B6-0EA4-3D8059558D67}"/>
              </a:ext>
            </a:extLst>
          </p:cNvPr>
          <p:cNvSpPr/>
          <p:nvPr/>
        </p:nvSpPr>
        <p:spPr>
          <a:xfrm>
            <a:off x="2282826" y="3982351"/>
            <a:ext cx="1664927" cy="244811"/>
          </a:xfrm>
          <a:prstGeom prst="roundRect">
            <a:avLst/>
          </a:prstGeom>
          <a:solidFill>
            <a:srgbClr val="71B5D1">
              <a:alpha val="673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en-CN" sz="1200" b="0" i="0" dirty="0">
                <a:solidFill>
                  <a:srgbClr val="CCCC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CN" sz="1200" b="1" dirty="0">
                <a:latin typeface="Maple Mono" panose="020F0509060000000000" pitchFamily="49" charset="0"/>
              </a:rPr>
              <a:t>Open-ended QA</a:t>
            </a:r>
          </a:p>
        </p:txBody>
      </p:sp>
      <p:pic>
        <p:nvPicPr>
          <p:cNvPr id="3206" name="Picture 3205">
            <a:extLst>
              <a:ext uri="{FF2B5EF4-FFF2-40B4-BE49-F238E27FC236}">
                <a16:creationId xmlns:a16="http://schemas.microsoft.com/office/drawing/2014/main" id="{D4909DF6-BA75-33D6-B91B-AE5C8319133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6506" y="3338488"/>
            <a:ext cx="194661" cy="194661"/>
          </a:xfrm>
          <a:prstGeom prst="rect">
            <a:avLst/>
          </a:prstGeom>
        </p:spPr>
      </p:pic>
      <p:pic>
        <p:nvPicPr>
          <p:cNvPr id="3208" name="Picture 3207">
            <a:extLst>
              <a:ext uri="{FF2B5EF4-FFF2-40B4-BE49-F238E27FC236}">
                <a16:creationId xmlns:a16="http://schemas.microsoft.com/office/drawing/2014/main" id="{D487C98D-636B-8935-0D1E-575B56EA87E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92278" y="3328409"/>
            <a:ext cx="204740" cy="204740"/>
          </a:xfrm>
          <a:prstGeom prst="rect">
            <a:avLst/>
          </a:prstGeom>
        </p:spPr>
      </p:pic>
      <p:sp>
        <p:nvSpPr>
          <p:cNvPr id="3209" name="TextBox 3208">
            <a:extLst>
              <a:ext uri="{FF2B5EF4-FFF2-40B4-BE49-F238E27FC236}">
                <a16:creationId xmlns:a16="http://schemas.microsoft.com/office/drawing/2014/main" id="{4CB79D8E-33D4-5A63-3D34-446122F7F8F4}"/>
              </a:ext>
            </a:extLst>
          </p:cNvPr>
          <p:cNvSpPr txBox="1"/>
          <p:nvPr/>
        </p:nvSpPr>
        <p:spPr>
          <a:xfrm>
            <a:off x="2608563" y="3332034"/>
            <a:ext cx="444737" cy="2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u="sng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Yes</a:t>
            </a:r>
            <a:endParaRPr lang="en-CN" sz="800" i="1" u="sng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211" name="TextBox 3210">
            <a:extLst>
              <a:ext uri="{FF2B5EF4-FFF2-40B4-BE49-F238E27FC236}">
                <a16:creationId xmlns:a16="http://schemas.microsoft.com/office/drawing/2014/main" id="{E916D5D1-955B-84EC-65F2-4DFAD1E4E711}"/>
              </a:ext>
            </a:extLst>
          </p:cNvPr>
          <p:cNvSpPr txBox="1"/>
          <p:nvPr/>
        </p:nvSpPr>
        <p:spPr>
          <a:xfrm>
            <a:off x="3246460" y="3338488"/>
            <a:ext cx="444737" cy="2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No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pic>
        <p:nvPicPr>
          <p:cNvPr id="3213" name="Picture 3212">
            <a:extLst>
              <a:ext uri="{FF2B5EF4-FFF2-40B4-BE49-F238E27FC236}">
                <a16:creationId xmlns:a16="http://schemas.microsoft.com/office/drawing/2014/main" id="{1CB45DF6-F3F3-A49F-4D6D-1B39FC1889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75785" y="3801037"/>
            <a:ext cx="162188" cy="162188"/>
          </a:xfrm>
          <a:prstGeom prst="rect">
            <a:avLst/>
          </a:prstGeom>
        </p:spPr>
      </p:pic>
      <p:sp>
        <p:nvSpPr>
          <p:cNvPr id="3215" name="TextBox 3214">
            <a:extLst>
              <a:ext uri="{FF2B5EF4-FFF2-40B4-BE49-F238E27FC236}">
                <a16:creationId xmlns:a16="http://schemas.microsoft.com/office/drawing/2014/main" id="{15D8F91C-585A-BA2B-03F4-27540ADF85E4}"/>
              </a:ext>
            </a:extLst>
          </p:cNvPr>
          <p:cNvSpPr txBox="1"/>
          <p:nvPr/>
        </p:nvSpPr>
        <p:spPr>
          <a:xfrm>
            <a:off x="2596377" y="3774742"/>
            <a:ext cx="338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A.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pic>
        <p:nvPicPr>
          <p:cNvPr id="3217" name="Picture 3216">
            <a:extLst>
              <a:ext uri="{FF2B5EF4-FFF2-40B4-BE49-F238E27FC236}">
                <a16:creationId xmlns:a16="http://schemas.microsoft.com/office/drawing/2014/main" id="{237735D6-CD3A-A74A-A0B3-6DB825AA670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68085" y="3767114"/>
            <a:ext cx="229514" cy="229514"/>
          </a:xfrm>
          <a:prstGeom prst="rect">
            <a:avLst/>
          </a:prstGeom>
        </p:spPr>
      </p:pic>
      <p:pic>
        <p:nvPicPr>
          <p:cNvPr id="3218" name="Picture 3217">
            <a:extLst>
              <a:ext uri="{FF2B5EF4-FFF2-40B4-BE49-F238E27FC236}">
                <a16:creationId xmlns:a16="http://schemas.microsoft.com/office/drawing/2014/main" id="{62FF44D5-C180-398A-9646-955A1DB40E1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25863" y="3767114"/>
            <a:ext cx="229514" cy="229514"/>
          </a:xfrm>
          <a:prstGeom prst="rect">
            <a:avLst/>
          </a:prstGeom>
        </p:spPr>
      </p:pic>
      <p:pic>
        <p:nvPicPr>
          <p:cNvPr id="3219" name="Picture 3218">
            <a:extLst>
              <a:ext uri="{FF2B5EF4-FFF2-40B4-BE49-F238E27FC236}">
                <a16:creationId xmlns:a16="http://schemas.microsoft.com/office/drawing/2014/main" id="{727EA57E-7552-CB4A-8AD5-8E15F8DC890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38416" y="3767114"/>
            <a:ext cx="229514" cy="229514"/>
          </a:xfrm>
          <a:prstGeom prst="rect">
            <a:avLst/>
          </a:prstGeom>
        </p:spPr>
      </p:pic>
      <p:sp>
        <p:nvSpPr>
          <p:cNvPr id="3220" name="TextBox 3219">
            <a:extLst>
              <a:ext uri="{FF2B5EF4-FFF2-40B4-BE49-F238E27FC236}">
                <a16:creationId xmlns:a16="http://schemas.microsoft.com/office/drawing/2014/main" id="{20C9EBD8-3081-30A0-10EB-DD200B623D5D}"/>
              </a:ext>
            </a:extLst>
          </p:cNvPr>
          <p:cNvSpPr txBox="1"/>
          <p:nvPr/>
        </p:nvSpPr>
        <p:spPr>
          <a:xfrm>
            <a:off x="2977160" y="3774742"/>
            <a:ext cx="306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B.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221" name="TextBox 3220">
            <a:extLst>
              <a:ext uri="{FF2B5EF4-FFF2-40B4-BE49-F238E27FC236}">
                <a16:creationId xmlns:a16="http://schemas.microsoft.com/office/drawing/2014/main" id="{8BD037CD-536D-8512-6E43-D5ABC17947F1}"/>
              </a:ext>
            </a:extLst>
          </p:cNvPr>
          <p:cNvSpPr txBox="1"/>
          <p:nvPr/>
        </p:nvSpPr>
        <p:spPr>
          <a:xfrm>
            <a:off x="3359896" y="3774742"/>
            <a:ext cx="306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C.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222" name="TextBox 3221">
            <a:extLst>
              <a:ext uri="{FF2B5EF4-FFF2-40B4-BE49-F238E27FC236}">
                <a16:creationId xmlns:a16="http://schemas.microsoft.com/office/drawing/2014/main" id="{413236F6-3236-84AE-B4D1-C9A2E0360216}"/>
              </a:ext>
            </a:extLst>
          </p:cNvPr>
          <p:cNvSpPr txBox="1"/>
          <p:nvPr/>
        </p:nvSpPr>
        <p:spPr>
          <a:xfrm>
            <a:off x="3757301" y="3774742"/>
            <a:ext cx="306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D.</a:t>
            </a:r>
            <a:endParaRPr lang="en-CN" sz="800" i="1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sp>
        <p:nvSpPr>
          <p:cNvPr id="3223" name="TextBox 3222">
            <a:extLst>
              <a:ext uri="{FF2B5EF4-FFF2-40B4-BE49-F238E27FC236}">
                <a16:creationId xmlns:a16="http://schemas.microsoft.com/office/drawing/2014/main" id="{C6D30248-C412-E999-1FD1-86040D8907FA}"/>
              </a:ext>
            </a:extLst>
          </p:cNvPr>
          <p:cNvSpPr txBox="1"/>
          <p:nvPr/>
        </p:nvSpPr>
        <p:spPr>
          <a:xfrm>
            <a:off x="2387620" y="4215154"/>
            <a:ext cx="1611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rgbClr val="65A55F"/>
                </a:solidFill>
                <a:latin typeface="Maple Mono" panose="020F0509060000000000" pitchFamily="49" charset="0"/>
              </a:rPr>
              <a:t>GT: </a:t>
            </a:r>
            <a:r>
              <a:rPr lang="en-US" sz="800" i="1" u="sng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To clean hands.</a:t>
            </a:r>
            <a:endParaRPr lang="en-CN" sz="800" i="1" u="sng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pic>
        <p:nvPicPr>
          <p:cNvPr id="3258" name="Picture 3257">
            <a:extLst>
              <a:ext uri="{FF2B5EF4-FFF2-40B4-BE49-F238E27FC236}">
                <a16:creationId xmlns:a16="http://schemas.microsoft.com/office/drawing/2014/main" id="{F3E2C04C-A6F2-B0EC-1C52-2090CC29B881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6255">
            <a:off x="4885297" y="3284005"/>
            <a:ext cx="238024" cy="625945"/>
          </a:xfrm>
          <a:prstGeom prst="rect">
            <a:avLst/>
          </a:prstGeom>
        </p:spPr>
      </p:pic>
      <p:sp>
        <p:nvSpPr>
          <p:cNvPr id="3259" name="TextBox 3258">
            <a:extLst>
              <a:ext uri="{FF2B5EF4-FFF2-40B4-BE49-F238E27FC236}">
                <a16:creationId xmlns:a16="http://schemas.microsoft.com/office/drawing/2014/main" id="{F680C941-950A-18F6-CCB5-EB5042B3AACB}"/>
              </a:ext>
            </a:extLst>
          </p:cNvPr>
          <p:cNvSpPr txBox="1"/>
          <p:nvPr/>
        </p:nvSpPr>
        <p:spPr>
          <a:xfrm rot="18142339">
            <a:off x="4191070" y="3237523"/>
            <a:ext cx="139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Towards Abstraction</a:t>
            </a:r>
            <a:endParaRPr lang="en-CN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67" name="燕尾形 23">
            <a:extLst>
              <a:ext uri="{FF2B5EF4-FFF2-40B4-BE49-F238E27FC236}">
                <a16:creationId xmlns:a16="http://schemas.microsoft.com/office/drawing/2014/main" id="{F3B008F1-E5DE-2E83-68C0-FE19885F004A}"/>
              </a:ext>
            </a:extLst>
          </p:cNvPr>
          <p:cNvSpPr/>
          <p:nvPr/>
        </p:nvSpPr>
        <p:spPr>
          <a:xfrm rot="5400000">
            <a:off x="-854549" y="1297869"/>
            <a:ext cx="2476476" cy="495372"/>
          </a:xfrm>
          <a:prstGeom prst="chevron">
            <a:avLst>
              <a:gd name="adj" fmla="val 15747"/>
            </a:avLst>
          </a:prstGeom>
          <a:solidFill>
            <a:srgbClr val="6AA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68" name="TextBox 3267">
            <a:extLst>
              <a:ext uri="{FF2B5EF4-FFF2-40B4-BE49-F238E27FC236}">
                <a16:creationId xmlns:a16="http://schemas.microsoft.com/office/drawing/2014/main" id="{EDF790FD-9440-7760-E28C-35A5058A499E}"/>
              </a:ext>
            </a:extLst>
          </p:cNvPr>
          <p:cNvSpPr txBox="1"/>
          <p:nvPr/>
        </p:nvSpPr>
        <p:spPr>
          <a:xfrm rot="16200000">
            <a:off x="-664457" y="1235152"/>
            <a:ext cx="20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Image Collection</a:t>
            </a:r>
          </a:p>
        </p:txBody>
      </p:sp>
      <p:sp>
        <p:nvSpPr>
          <p:cNvPr id="3269" name="燕尾形 9">
            <a:extLst>
              <a:ext uri="{FF2B5EF4-FFF2-40B4-BE49-F238E27FC236}">
                <a16:creationId xmlns:a16="http://schemas.microsoft.com/office/drawing/2014/main" id="{B5F04A08-834F-65D6-A535-FBE5309EA8E8}"/>
              </a:ext>
            </a:extLst>
          </p:cNvPr>
          <p:cNvSpPr/>
          <p:nvPr/>
        </p:nvSpPr>
        <p:spPr>
          <a:xfrm rot="5400000">
            <a:off x="-651882" y="3325702"/>
            <a:ext cx="2071139" cy="495371"/>
          </a:xfrm>
          <a:prstGeom prst="chevron">
            <a:avLst>
              <a:gd name="adj" fmla="val 23358"/>
            </a:avLst>
          </a:prstGeom>
          <a:solidFill>
            <a:srgbClr val="E864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0" name="TextBox 3269">
            <a:extLst>
              <a:ext uri="{FF2B5EF4-FFF2-40B4-BE49-F238E27FC236}">
                <a16:creationId xmlns:a16="http://schemas.microsoft.com/office/drawing/2014/main" id="{ECD61038-AB6F-9AEF-D21B-468B53E9D3FE}"/>
              </a:ext>
            </a:extLst>
          </p:cNvPr>
          <p:cNvSpPr txBox="1"/>
          <p:nvPr/>
        </p:nvSpPr>
        <p:spPr>
          <a:xfrm rot="16200000">
            <a:off x="-653811" y="3433585"/>
            <a:ext cx="20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QA Construction</a:t>
            </a:r>
          </a:p>
        </p:txBody>
      </p:sp>
      <p:sp>
        <p:nvSpPr>
          <p:cNvPr id="3271" name="燕尾形 10">
            <a:extLst>
              <a:ext uri="{FF2B5EF4-FFF2-40B4-BE49-F238E27FC236}">
                <a16:creationId xmlns:a16="http://schemas.microsoft.com/office/drawing/2014/main" id="{6BAF5031-4D6F-BEFF-DB44-998D0EED30D5}"/>
              </a:ext>
            </a:extLst>
          </p:cNvPr>
          <p:cNvSpPr/>
          <p:nvPr/>
        </p:nvSpPr>
        <p:spPr>
          <a:xfrm rot="5400000">
            <a:off x="-888596" y="5395185"/>
            <a:ext cx="2544559" cy="495371"/>
          </a:xfrm>
          <a:prstGeom prst="chevron">
            <a:avLst>
              <a:gd name="adj" fmla="val 25261"/>
            </a:avLst>
          </a:prstGeom>
          <a:solidFill>
            <a:srgbClr val="E5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2" name="TextBox 3271">
            <a:extLst>
              <a:ext uri="{FF2B5EF4-FFF2-40B4-BE49-F238E27FC236}">
                <a16:creationId xmlns:a16="http://schemas.microsoft.com/office/drawing/2014/main" id="{020FE0CD-5315-E292-E017-0A8923CA3791}"/>
              </a:ext>
            </a:extLst>
          </p:cNvPr>
          <p:cNvSpPr txBox="1"/>
          <p:nvPr/>
        </p:nvSpPr>
        <p:spPr>
          <a:xfrm rot="16200000">
            <a:off x="-664456" y="5469745"/>
            <a:ext cx="20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 Statistics</a:t>
            </a:r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3277" name="Graphic 3276">
            <a:extLst>
              <a:ext uri="{FF2B5EF4-FFF2-40B4-BE49-F238E27FC236}">
                <a16:creationId xmlns:a16="http://schemas.microsoft.com/office/drawing/2014/main" id="{36A4792D-9EED-486B-7AE2-D2B090FBD0C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11067"/>
          <a:stretch/>
        </p:blipFill>
        <p:spPr>
          <a:xfrm>
            <a:off x="8806328" y="2813808"/>
            <a:ext cx="2006678" cy="1876718"/>
          </a:xfrm>
          <a:prstGeom prst="rect">
            <a:avLst/>
          </a:prstGeom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0044B720-7688-1CE2-72A9-BAF40056D735}"/>
              </a:ext>
            </a:extLst>
          </p:cNvPr>
          <p:cNvSpPr txBox="1"/>
          <p:nvPr/>
        </p:nvSpPr>
        <p:spPr>
          <a:xfrm>
            <a:off x="9205456" y="3526256"/>
            <a:ext cx="12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i="1" dirty="0">
                <a:latin typeface="Maple Mono" panose="020F0509060000000000" pitchFamily="49" charset="0"/>
              </a:rPr>
              <a:t>EgoPoint</a:t>
            </a:r>
          </a:p>
          <a:p>
            <a:pPr algn="ctr"/>
            <a:r>
              <a:rPr lang="en-CN" sz="1000" i="1" dirty="0">
                <a:latin typeface="Maple Mono" panose="020F0509060000000000" pitchFamily="49" charset="0"/>
              </a:rPr>
              <a:t>Bench</a:t>
            </a:r>
          </a:p>
        </p:txBody>
      </p:sp>
      <p:pic>
        <p:nvPicPr>
          <p:cNvPr id="3284" name="Graphic 3283">
            <a:extLst>
              <a:ext uri="{FF2B5EF4-FFF2-40B4-BE49-F238E27FC236}">
                <a16:creationId xmlns:a16="http://schemas.microsoft.com/office/drawing/2014/main" id="{274F5FC3-8D5F-8500-5FD2-206D40C7434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6292" r="38103"/>
          <a:stretch/>
        </p:blipFill>
        <p:spPr>
          <a:xfrm>
            <a:off x="538290" y="4647477"/>
            <a:ext cx="2834399" cy="1777681"/>
          </a:xfrm>
          <a:prstGeom prst="rect">
            <a:avLst/>
          </a:prstGeom>
        </p:spPr>
      </p:pic>
      <p:pic>
        <p:nvPicPr>
          <p:cNvPr id="3286" name="Graphic 3285">
            <a:extLst>
              <a:ext uri="{FF2B5EF4-FFF2-40B4-BE49-F238E27FC236}">
                <a16:creationId xmlns:a16="http://schemas.microsoft.com/office/drawing/2014/main" id="{5DAEB928-C599-426D-5F7A-BFCF6691B7E6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7077"/>
          <a:stretch/>
        </p:blipFill>
        <p:spPr>
          <a:xfrm>
            <a:off x="6168441" y="4828430"/>
            <a:ext cx="2394642" cy="1658130"/>
          </a:xfrm>
          <a:prstGeom prst="rect">
            <a:avLst/>
          </a:prstGeom>
        </p:spPr>
      </p:pic>
      <p:pic>
        <p:nvPicPr>
          <p:cNvPr id="3287" name="Graphic 3286">
            <a:extLst>
              <a:ext uri="{FF2B5EF4-FFF2-40B4-BE49-F238E27FC236}">
                <a16:creationId xmlns:a16="http://schemas.microsoft.com/office/drawing/2014/main" id="{486E5E1C-8560-54FD-2317-02070509206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62317"/>
          <a:stretch/>
        </p:blipFill>
        <p:spPr>
          <a:xfrm>
            <a:off x="482261" y="4413773"/>
            <a:ext cx="1016986" cy="1118034"/>
          </a:xfrm>
          <a:prstGeom prst="rect">
            <a:avLst/>
          </a:prstGeom>
        </p:spPr>
      </p:pic>
      <p:sp>
        <p:nvSpPr>
          <p:cNvPr id="3289" name="Rounded Rectangle 3288">
            <a:extLst>
              <a:ext uri="{FF2B5EF4-FFF2-40B4-BE49-F238E27FC236}">
                <a16:creationId xmlns:a16="http://schemas.microsoft.com/office/drawing/2014/main" id="{3F734219-CCB5-0845-5315-ABF2AB828234}"/>
              </a:ext>
            </a:extLst>
          </p:cNvPr>
          <p:cNvSpPr/>
          <p:nvPr/>
        </p:nvSpPr>
        <p:spPr>
          <a:xfrm>
            <a:off x="8348394" y="311360"/>
            <a:ext cx="1209047" cy="283757"/>
          </a:xfrm>
          <a:prstGeom prst="roundRect">
            <a:avLst/>
          </a:prstGeom>
          <a:solidFill>
            <a:srgbClr val="B09FCB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Real-world</a:t>
            </a:r>
          </a:p>
        </p:txBody>
      </p:sp>
      <p:sp>
        <p:nvSpPr>
          <p:cNvPr id="3290" name="Rounded Rectangle 3289">
            <a:extLst>
              <a:ext uri="{FF2B5EF4-FFF2-40B4-BE49-F238E27FC236}">
                <a16:creationId xmlns:a16="http://schemas.microsoft.com/office/drawing/2014/main" id="{DA907BE1-9670-2485-9497-954357558789}"/>
              </a:ext>
            </a:extLst>
          </p:cNvPr>
          <p:cNvSpPr/>
          <p:nvPr/>
        </p:nvSpPr>
        <p:spPr>
          <a:xfrm>
            <a:off x="714425" y="2652254"/>
            <a:ext cx="2161360" cy="283757"/>
          </a:xfrm>
          <a:prstGeom prst="roundRect">
            <a:avLst/>
          </a:prstGeom>
          <a:solidFill>
            <a:srgbClr val="49548A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Mixed-format QA pairs</a:t>
            </a:r>
          </a:p>
        </p:txBody>
      </p:sp>
      <p:sp>
        <p:nvSpPr>
          <p:cNvPr id="3291" name="Rounded Rectangle 3290">
            <a:extLst>
              <a:ext uri="{FF2B5EF4-FFF2-40B4-BE49-F238E27FC236}">
                <a16:creationId xmlns:a16="http://schemas.microsoft.com/office/drawing/2014/main" id="{7C0208A4-6DC5-40CD-9877-6E84AD55A328}"/>
              </a:ext>
            </a:extLst>
          </p:cNvPr>
          <p:cNvSpPr/>
          <p:nvPr/>
        </p:nvSpPr>
        <p:spPr>
          <a:xfrm>
            <a:off x="4484908" y="2675181"/>
            <a:ext cx="1328724" cy="283757"/>
          </a:xfrm>
          <a:prstGeom prst="roundRect">
            <a:avLst/>
          </a:prstGeom>
          <a:solidFill>
            <a:srgbClr val="49548A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Deixis Level</a:t>
            </a:r>
          </a:p>
        </p:txBody>
      </p:sp>
      <p:sp>
        <p:nvSpPr>
          <p:cNvPr id="3292" name="Rounded Rectangle 3291">
            <a:extLst>
              <a:ext uri="{FF2B5EF4-FFF2-40B4-BE49-F238E27FC236}">
                <a16:creationId xmlns:a16="http://schemas.microsoft.com/office/drawing/2014/main" id="{1AEB76AE-55BE-4CC5-50D9-29BCFB018266}"/>
              </a:ext>
            </a:extLst>
          </p:cNvPr>
          <p:cNvSpPr/>
          <p:nvPr/>
        </p:nvSpPr>
        <p:spPr>
          <a:xfrm>
            <a:off x="8313605" y="2649360"/>
            <a:ext cx="1044272" cy="283757"/>
          </a:xfrm>
          <a:prstGeom prst="roundRect">
            <a:avLst/>
          </a:prstGeom>
          <a:solidFill>
            <a:srgbClr val="49548A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Dimension</a:t>
            </a:r>
          </a:p>
        </p:txBody>
      </p:sp>
      <p:sp>
        <p:nvSpPr>
          <p:cNvPr id="3293" name="Right Arrow 3292">
            <a:extLst>
              <a:ext uri="{FF2B5EF4-FFF2-40B4-BE49-F238E27FC236}">
                <a16:creationId xmlns:a16="http://schemas.microsoft.com/office/drawing/2014/main" id="{7BE7E252-F8A3-F835-DF82-B7AF2EB5FD76}"/>
              </a:ext>
            </a:extLst>
          </p:cNvPr>
          <p:cNvSpPr/>
          <p:nvPr/>
        </p:nvSpPr>
        <p:spPr>
          <a:xfrm rot="16200000">
            <a:off x="4555143" y="1910067"/>
            <a:ext cx="237948" cy="1779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AC95">
              <a:alpha val="690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94" name="Right Arrow 3293">
            <a:extLst>
              <a:ext uri="{FF2B5EF4-FFF2-40B4-BE49-F238E27FC236}">
                <a16:creationId xmlns:a16="http://schemas.microsoft.com/office/drawing/2014/main" id="{2FB5E09F-A131-EFD7-7C6D-A3F63CE53B76}"/>
              </a:ext>
            </a:extLst>
          </p:cNvPr>
          <p:cNvSpPr/>
          <p:nvPr/>
        </p:nvSpPr>
        <p:spPr>
          <a:xfrm>
            <a:off x="1677641" y="4013907"/>
            <a:ext cx="430147" cy="147968"/>
          </a:xfrm>
          <a:prstGeom prst="rightArrow">
            <a:avLst/>
          </a:prstGeom>
          <a:solidFill>
            <a:srgbClr val="0C56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97" name="TextBox 3296">
            <a:extLst>
              <a:ext uri="{FF2B5EF4-FFF2-40B4-BE49-F238E27FC236}">
                <a16:creationId xmlns:a16="http://schemas.microsoft.com/office/drawing/2014/main" id="{6962693D-FFDB-80BD-39B1-87FBE02B23A8}"/>
              </a:ext>
            </a:extLst>
          </p:cNvPr>
          <p:cNvSpPr txBox="1"/>
          <p:nvPr/>
        </p:nvSpPr>
        <p:spPr>
          <a:xfrm>
            <a:off x="748870" y="6416927"/>
            <a:ext cx="2354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of obj attributes in synthetic data.</a:t>
            </a:r>
            <a:endParaRPr lang="en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8" name="TextBox 3297">
            <a:extLst>
              <a:ext uri="{FF2B5EF4-FFF2-40B4-BE49-F238E27FC236}">
                <a16:creationId xmlns:a16="http://schemas.microsoft.com/office/drawing/2014/main" id="{2F1723E7-62F1-A149-648C-326B39642472}"/>
              </a:ext>
            </a:extLst>
          </p:cNvPr>
          <p:cNvSpPr txBox="1"/>
          <p:nvPr/>
        </p:nvSpPr>
        <p:spPr>
          <a:xfrm>
            <a:off x="2951423" y="6550738"/>
            <a:ext cx="35278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Frequency of  top-20 object categories in real-world data.</a:t>
            </a:r>
            <a:endParaRPr lang="en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9" name="TextBox 3298">
            <a:extLst>
              <a:ext uri="{FF2B5EF4-FFF2-40B4-BE49-F238E27FC236}">
                <a16:creationId xmlns:a16="http://schemas.microsoft.com/office/drawing/2014/main" id="{502B23E9-2370-E89B-1063-6E03FA675504}"/>
              </a:ext>
            </a:extLst>
          </p:cNvPr>
          <p:cNvSpPr txBox="1"/>
          <p:nvPr/>
        </p:nvSpPr>
        <p:spPr>
          <a:xfrm>
            <a:off x="6444699" y="6550738"/>
            <a:ext cx="203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Distribution of Deixis Levels.</a:t>
            </a:r>
            <a:endParaRPr lang="en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0" name="TextBox 3299">
            <a:extLst>
              <a:ext uri="{FF2B5EF4-FFF2-40B4-BE49-F238E27FC236}">
                <a16:creationId xmlns:a16="http://schemas.microsoft.com/office/drawing/2014/main" id="{E96D52A6-8F3F-CB32-0821-93DCC4A66429}"/>
              </a:ext>
            </a:extLst>
          </p:cNvPr>
          <p:cNvSpPr txBox="1"/>
          <p:nvPr/>
        </p:nvSpPr>
        <p:spPr>
          <a:xfrm>
            <a:off x="8714478" y="6550738"/>
            <a:ext cx="2579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Train/Val/Test splits of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EgoPoint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-Bench. </a:t>
            </a:r>
            <a:endParaRPr lang="en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02" name="Graphic 3301">
            <a:extLst>
              <a:ext uri="{FF2B5EF4-FFF2-40B4-BE49-F238E27FC236}">
                <a16:creationId xmlns:a16="http://schemas.microsoft.com/office/drawing/2014/main" id="{4EF667C3-9CE0-0712-3A02-6B3583D375F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86166" y="4653483"/>
            <a:ext cx="3041874" cy="2018439"/>
          </a:xfrm>
          <a:prstGeom prst="rect">
            <a:avLst/>
          </a:prstGeom>
        </p:spPr>
      </p:pic>
      <p:pic>
        <p:nvPicPr>
          <p:cNvPr id="3304" name="Graphic 3303">
            <a:extLst>
              <a:ext uri="{FF2B5EF4-FFF2-40B4-BE49-F238E27FC236}">
                <a16:creationId xmlns:a16="http://schemas.microsoft.com/office/drawing/2014/main" id="{6B7358A4-0137-DFD6-22B0-DB56B7C087A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779000" y="4586938"/>
            <a:ext cx="2357039" cy="21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be 27">
            <a:extLst>
              <a:ext uri="{FF2B5EF4-FFF2-40B4-BE49-F238E27FC236}">
                <a16:creationId xmlns:a16="http://schemas.microsoft.com/office/drawing/2014/main" id="{A524162C-500A-8C10-41F9-BA3A4C2D9E1D}"/>
              </a:ext>
            </a:extLst>
          </p:cNvPr>
          <p:cNvSpPr/>
          <p:nvPr/>
        </p:nvSpPr>
        <p:spPr>
          <a:xfrm>
            <a:off x="4534557" y="2019867"/>
            <a:ext cx="277568" cy="27756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ight Triangle 15">
            <a:extLst>
              <a:ext uri="{FF2B5EF4-FFF2-40B4-BE49-F238E27FC236}">
                <a16:creationId xmlns:a16="http://schemas.microsoft.com/office/drawing/2014/main" id="{2A00569F-6CDA-84EE-5EF1-100F0D44F6A0}"/>
              </a:ext>
            </a:extLst>
          </p:cNvPr>
          <p:cNvSpPr/>
          <p:nvPr/>
        </p:nvSpPr>
        <p:spPr>
          <a:xfrm rot="16721400">
            <a:off x="4569903" y="2110012"/>
            <a:ext cx="933790" cy="867288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FF000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542362-8F9C-2574-096F-D67ABAFB8470}"/>
              </a:ext>
            </a:extLst>
          </p:cNvPr>
          <p:cNvCxnSpPr>
            <a:cxnSpLocks/>
            <a:endCxn id="28" idx="4"/>
          </p:cNvCxnSpPr>
          <p:nvPr/>
        </p:nvCxnSpPr>
        <p:spPr>
          <a:xfrm flipH="1" flipV="1">
            <a:off x="4742733" y="2193347"/>
            <a:ext cx="659893" cy="877363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0CBBEC-CCE4-4055-6442-DB38D1BA84CA}"/>
              </a:ext>
            </a:extLst>
          </p:cNvPr>
          <p:cNvSpPr txBox="1"/>
          <p:nvPr/>
        </p:nvSpPr>
        <p:spPr>
          <a:xfrm>
            <a:off x="2582515" y="3585772"/>
            <a:ext cx="138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Scene Setup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391CC-B91C-ED9B-B6D6-68E3E7BB813F}"/>
              </a:ext>
            </a:extLst>
          </p:cNvPr>
          <p:cNvSpPr/>
          <p:nvPr/>
        </p:nvSpPr>
        <p:spPr>
          <a:xfrm>
            <a:off x="2179601" y="1503461"/>
            <a:ext cx="2039007" cy="20483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4F4C8D-B160-DD55-B375-A019C27EDDB6}"/>
              </a:ext>
            </a:extLst>
          </p:cNvPr>
          <p:cNvSpPr/>
          <p:nvPr/>
        </p:nvSpPr>
        <p:spPr>
          <a:xfrm>
            <a:off x="6138938" y="1503461"/>
            <a:ext cx="2039007" cy="20483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62376-2E43-1AF0-095E-0486FBC95541}"/>
              </a:ext>
            </a:extLst>
          </p:cNvPr>
          <p:cNvSpPr txBox="1"/>
          <p:nvPr/>
        </p:nvSpPr>
        <p:spPr>
          <a:xfrm>
            <a:off x="4609925" y="3585772"/>
            <a:ext cx="122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7F3DD-4BCD-7C11-CC77-9AC34987F89C}"/>
              </a:ext>
            </a:extLst>
          </p:cNvPr>
          <p:cNvSpPr txBox="1"/>
          <p:nvPr/>
        </p:nvSpPr>
        <p:spPr>
          <a:xfrm>
            <a:off x="6591234" y="3585772"/>
            <a:ext cx="147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8A222F-A649-851F-F917-81F6C9BB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26" y="1791138"/>
            <a:ext cx="1669359" cy="163786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D06608-1208-D778-557A-1AA6FC97D351}"/>
              </a:ext>
            </a:extLst>
          </p:cNvPr>
          <p:cNvSpPr/>
          <p:nvPr/>
        </p:nvSpPr>
        <p:spPr>
          <a:xfrm>
            <a:off x="2589144" y="2393120"/>
            <a:ext cx="621572" cy="621572"/>
          </a:xfrm>
          <a:prstGeom prst="ellipse">
            <a:avLst/>
          </a:prstGeom>
          <a:solidFill>
            <a:schemeClr val="accent1">
              <a:alpha val="21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FB86B2D-7F92-BF17-398E-8F9D3783E248}"/>
              </a:ext>
            </a:extLst>
          </p:cNvPr>
          <p:cNvSpPr/>
          <p:nvPr/>
        </p:nvSpPr>
        <p:spPr>
          <a:xfrm rot="7973052">
            <a:off x="2780164" y="2580775"/>
            <a:ext cx="243732" cy="226374"/>
          </a:xfrm>
          <a:custGeom>
            <a:avLst/>
            <a:gdLst>
              <a:gd name="connsiteX0" fmla="*/ 0 w 1382249"/>
              <a:gd name="connsiteY0" fmla="*/ 1228655 h 1228655"/>
              <a:gd name="connsiteX1" fmla="*/ 0 w 1382249"/>
              <a:gd name="connsiteY1" fmla="*/ 0 h 1228655"/>
              <a:gd name="connsiteX2" fmla="*/ 1382249 w 1382249"/>
              <a:gd name="connsiteY2" fmla="*/ 1228655 h 1228655"/>
              <a:gd name="connsiteX3" fmla="*/ 0 w 1382249"/>
              <a:gd name="connsiteY3" fmla="*/ 1228655 h 1228655"/>
              <a:gd name="connsiteX0" fmla="*/ 0 w 1382249"/>
              <a:gd name="connsiteY0" fmla="*/ 1190046 h 1190046"/>
              <a:gd name="connsiteX1" fmla="*/ 246660 w 1382249"/>
              <a:gd name="connsiteY1" fmla="*/ 0 h 1190046"/>
              <a:gd name="connsiteX2" fmla="*/ 1382249 w 1382249"/>
              <a:gd name="connsiteY2" fmla="*/ 1190046 h 1190046"/>
              <a:gd name="connsiteX3" fmla="*/ 0 w 1382249"/>
              <a:gd name="connsiteY3" fmla="*/ 1190046 h 1190046"/>
              <a:gd name="connsiteX0" fmla="*/ 0 w 1155543"/>
              <a:gd name="connsiteY0" fmla="*/ 1190046 h 1190046"/>
              <a:gd name="connsiteX1" fmla="*/ 246660 w 1155543"/>
              <a:gd name="connsiteY1" fmla="*/ 0 h 1190046"/>
              <a:gd name="connsiteX2" fmla="*/ 1155543 w 1155543"/>
              <a:gd name="connsiteY2" fmla="*/ 1009341 h 1190046"/>
              <a:gd name="connsiteX3" fmla="*/ 0 w 1155543"/>
              <a:gd name="connsiteY3" fmla="*/ 1190046 h 11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3" h="1190046">
                <a:moveTo>
                  <a:pt x="0" y="1190046"/>
                </a:moveTo>
                <a:lnTo>
                  <a:pt x="246660" y="0"/>
                </a:lnTo>
                <a:lnTo>
                  <a:pt x="1155543" y="1009341"/>
                </a:lnTo>
                <a:lnTo>
                  <a:pt x="0" y="1190046"/>
                </a:lnTo>
                <a:close/>
              </a:path>
            </a:pathLst>
          </a:custGeom>
          <a:gradFill flip="none" rotWithShape="1">
            <a:gsLst>
              <a:gs pos="58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FF0000"/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79331D-D51C-3AA6-7500-644DF88D86FD}"/>
              </a:ext>
            </a:extLst>
          </p:cNvPr>
          <p:cNvSpPr/>
          <p:nvPr/>
        </p:nvSpPr>
        <p:spPr>
          <a:xfrm>
            <a:off x="2478194" y="1618735"/>
            <a:ext cx="104321" cy="104321"/>
          </a:xfrm>
          <a:prstGeom prst="ellipse">
            <a:avLst/>
          </a:prstGeom>
          <a:solidFill>
            <a:srgbClr val="242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EAA8F-2C49-559B-5EBE-33BD1916E85E}"/>
              </a:ext>
            </a:extLst>
          </p:cNvPr>
          <p:cNvSpPr txBox="1"/>
          <p:nvPr/>
        </p:nvSpPr>
        <p:spPr>
          <a:xfrm>
            <a:off x="2557595" y="1544917"/>
            <a:ext cx="908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Target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F1871-8F5E-4A1F-FF79-F49CDC7C5618}"/>
              </a:ext>
            </a:extLst>
          </p:cNvPr>
          <p:cNvSpPr/>
          <p:nvPr/>
        </p:nvSpPr>
        <p:spPr>
          <a:xfrm>
            <a:off x="3361494" y="1618735"/>
            <a:ext cx="104321" cy="104321"/>
          </a:xfrm>
          <a:prstGeom prst="ellipse">
            <a:avLst/>
          </a:prstGeom>
          <a:solidFill>
            <a:srgbClr val="DA3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1DEB7-DA03-2964-B666-11372EA5923A}"/>
              </a:ext>
            </a:extLst>
          </p:cNvPr>
          <p:cNvSpPr txBox="1"/>
          <p:nvPr/>
        </p:nvSpPr>
        <p:spPr>
          <a:xfrm>
            <a:off x="3440895" y="1544917"/>
            <a:ext cx="908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rgbClr val="C00000"/>
                </a:solidFill>
                <a:latin typeface="Maple Mono" panose="020F0509060000000000" pitchFamily="49" charset="0"/>
              </a:rPr>
              <a:t>Agent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9F2DB-8174-86D0-20BB-4B8BA7339422}"/>
              </a:ext>
            </a:extLst>
          </p:cNvPr>
          <p:cNvSpPr/>
          <p:nvPr/>
        </p:nvSpPr>
        <p:spPr>
          <a:xfrm>
            <a:off x="4423572" y="1503461"/>
            <a:ext cx="1509710" cy="20483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C00176-6CAF-BC3D-72F4-CD88153C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27" y="1547985"/>
            <a:ext cx="1510425" cy="849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90700D-C8F2-12E7-80AF-FF8D1B5C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227" y="2450599"/>
            <a:ext cx="1510425" cy="849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C39790-13C1-8C28-1E7D-67A469C23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20" t="36219" r="26899"/>
          <a:stretch/>
        </p:blipFill>
        <p:spPr>
          <a:xfrm rot="20712638">
            <a:off x="5093325" y="2307509"/>
            <a:ext cx="659322" cy="7064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5879E5-2FA4-031D-E7EF-5CD185457A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6949" y="2890343"/>
            <a:ext cx="321451" cy="3214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59AF24-D3A1-07CE-BDA5-796B71DB333C}"/>
              </a:ext>
            </a:extLst>
          </p:cNvPr>
          <p:cNvSpPr txBox="1"/>
          <p:nvPr/>
        </p:nvSpPr>
        <p:spPr>
          <a:xfrm>
            <a:off x="4386175" y="1773646"/>
            <a:ext cx="908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ple Mono" panose="020F0509060000000000" pitchFamily="49" charset="0"/>
              </a:rPr>
              <a:t>Target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AD814-45E2-A958-17E8-58AA9EC7DD77}"/>
              </a:ext>
            </a:extLst>
          </p:cNvPr>
          <p:cNvSpPr txBox="1"/>
          <p:nvPr/>
        </p:nvSpPr>
        <p:spPr>
          <a:xfrm>
            <a:off x="5106404" y="3196995"/>
            <a:ext cx="908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rgbClr val="C00000"/>
                </a:solidFill>
                <a:latin typeface="Maple Mono" panose="020F0509060000000000" pitchFamily="49" charset="0"/>
              </a:rPr>
              <a:t>Agent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CE585B-5478-6199-14F4-ECBCD1127BBB}"/>
              </a:ext>
            </a:extLst>
          </p:cNvPr>
          <p:cNvCxnSpPr>
            <a:endCxn id="28" idx="4"/>
          </p:cNvCxnSpPr>
          <p:nvPr/>
        </p:nvCxnSpPr>
        <p:spPr>
          <a:xfrm flipH="1" flipV="1">
            <a:off x="4742733" y="2193347"/>
            <a:ext cx="435694" cy="2552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9A14939-2668-1029-4491-CC75E4FCB7E8}"/>
              </a:ext>
            </a:extLst>
          </p:cNvPr>
          <p:cNvSpPr txBox="1"/>
          <p:nvPr/>
        </p:nvSpPr>
        <p:spPr>
          <a:xfrm rot="833433">
            <a:off x="4609084" y="2084959"/>
            <a:ext cx="330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2BA1719-DD7C-2CDE-7775-55E86867BF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1000"/>
          </a:blip>
          <a:srcRect l="39620" t="36219" r="26899"/>
          <a:stretch/>
        </p:blipFill>
        <p:spPr>
          <a:xfrm rot="1046156">
            <a:off x="5323940" y="2190407"/>
            <a:ext cx="659322" cy="706499"/>
          </a:xfrm>
          <a:prstGeom prst="rect">
            <a:avLst/>
          </a:prstGeom>
          <a:noFill/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B76C5B-9DB8-861D-5611-EE18EE870B9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2580438">
            <a:off x="5244022" y="2060855"/>
            <a:ext cx="261177" cy="36759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F6B75F-3EAF-82C4-78AA-ACAFC583EDB5}"/>
              </a:ext>
            </a:extLst>
          </p:cNvPr>
          <p:cNvCxnSpPr>
            <a:cxnSpLocks/>
          </p:cNvCxnSpPr>
          <p:nvPr/>
        </p:nvCxnSpPr>
        <p:spPr>
          <a:xfrm flipH="1" flipV="1">
            <a:off x="5294396" y="1723056"/>
            <a:ext cx="250335" cy="4994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6942805-1A3F-A5E5-EE7A-F8BC3C9FA196}"/>
              </a:ext>
            </a:extLst>
          </p:cNvPr>
          <p:cNvSpPr txBox="1"/>
          <p:nvPr/>
        </p:nvSpPr>
        <p:spPr>
          <a:xfrm>
            <a:off x="4910794" y="1490148"/>
            <a:ext cx="781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Missing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7B79D08-F461-29FF-A738-79729C978F62}"/>
              </a:ext>
            </a:extLst>
          </p:cNvPr>
          <p:cNvCxnSpPr>
            <a:cxnSpLocks/>
          </p:cNvCxnSpPr>
          <p:nvPr/>
        </p:nvCxnSpPr>
        <p:spPr>
          <a:xfrm flipH="1" flipV="1">
            <a:off x="7207249" y="2869865"/>
            <a:ext cx="158750" cy="10315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9628DEB-15BA-5B28-4EA8-4CBC4C0AFFF5}"/>
              </a:ext>
            </a:extLst>
          </p:cNvPr>
          <p:cNvSpPr txBox="1"/>
          <p:nvPr/>
        </p:nvSpPr>
        <p:spPr>
          <a:xfrm rot="833433">
            <a:off x="7092535" y="2770970"/>
            <a:ext cx="330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6B23824-3BCC-B290-7ED5-71F396B12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671" y="3329348"/>
            <a:ext cx="194661" cy="19466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EEED200-C276-3697-4EDD-B4D57369CEB5}"/>
              </a:ext>
            </a:extLst>
          </p:cNvPr>
          <p:cNvSpPr txBox="1"/>
          <p:nvPr/>
        </p:nvSpPr>
        <p:spPr>
          <a:xfrm>
            <a:off x="6362332" y="3305600"/>
            <a:ext cx="18156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Finger rays did not hit other </a:t>
            </a:r>
            <a:r>
              <a:rPr lang="en-US" sz="900" dirty="0" err="1"/>
              <a:t>objs</a:t>
            </a:r>
            <a:r>
              <a:rPr lang="en-US" sz="900" dirty="0"/>
              <a:t>.</a:t>
            </a:r>
            <a:endParaRPr lang="en-CN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D4563A-AB58-6137-9F6F-7AF5A94FC820}"/>
              </a:ext>
            </a:extLst>
          </p:cNvPr>
          <p:cNvSpPr txBox="1"/>
          <p:nvPr/>
        </p:nvSpPr>
        <p:spPr>
          <a:xfrm rot="16200000">
            <a:off x="6051259" y="1846765"/>
            <a:ext cx="47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RGB</a:t>
            </a:r>
            <a:endParaRPr lang="en-CN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9926-4B6C-B871-98DC-C74583DB9BF9}"/>
              </a:ext>
            </a:extLst>
          </p:cNvPr>
          <p:cNvSpPr txBox="1"/>
          <p:nvPr/>
        </p:nvSpPr>
        <p:spPr>
          <a:xfrm rot="16200000">
            <a:off x="6051259" y="2700589"/>
            <a:ext cx="47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Depth</a:t>
            </a:r>
            <a:endParaRPr lang="en-CN" sz="800" dirty="0"/>
          </a:p>
        </p:txBody>
      </p:sp>
    </p:spTree>
    <p:extLst>
      <p:ext uri="{BB962C8B-B14F-4D97-AF65-F5344CB8AC3E}">
        <p14:creationId xmlns:p14="http://schemas.microsoft.com/office/powerpoint/2010/main" val="298540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77C4-24A1-7CEA-3897-2072108A4719}"/>
              </a:ext>
            </a:extLst>
          </p:cNvPr>
          <p:cNvSpPr/>
          <p:nvPr/>
        </p:nvSpPr>
        <p:spPr>
          <a:xfrm>
            <a:off x="763930" y="127322"/>
            <a:ext cx="10301468" cy="4977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74CDA-7B64-F54E-30B9-9277BE6BB11C}"/>
              </a:ext>
            </a:extLst>
          </p:cNvPr>
          <p:cNvSpPr/>
          <p:nvPr/>
        </p:nvSpPr>
        <p:spPr>
          <a:xfrm>
            <a:off x="763930" y="3752127"/>
            <a:ext cx="10301468" cy="497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B1DDE-8858-4972-98C4-DE34C8CAE18F}"/>
              </a:ext>
            </a:extLst>
          </p:cNvPr>
          <p:cNvSpPr/>
          <p:nvPr/>
        </p:nvSpPr>
        <p:spPr>
          <a:xfrm>
            <a:off x="763930" y="127322"/>
            <a:ext cx="10301468" cy="36248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48EA4-6D52-7388-9EA3-E983D6F927BF}"/>
              </a:ext>
            </a:extLst>
          </p:cNvPr>
          <p:cNvSpPr/>
          <p:nvPr/>
        </p:nvSpPr>
        <p:spPr>
          <a:xfrm>
            <a:off x="765860" y="3752127"/>
            <a:ext cx="10301468" cy="36248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773F3-59A3-3CC7-8338-06710256F719}"/>
              </a:ext>
            </a:extLst>
          </p:cNvPr>
          <p:cNvSpPr txBox="1"/>
          <p:nvPr/>
        </p:nvSpPr>
        <p:spPr>
          <a:xfrm>
            <a:off x="4930815" y="219919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Maple Mono" panose="020F0509060000000000" pitchFamily="49" charset="0"/>
              </a:rPr>
              <a:t>Gemini-3-Pro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A2DF9-1756-5B41-99C7-C98DC4955040}"/>
              </a:ext>
            </a:extLst>
          </p:cNvPr>
          <p:cNvSpPr txBox="1"/>
          <p:nvPr/>
        </p:nvSpPr>
        <p:spPr>
          <a:xfrm>
            <a:off x="4977114" y="3816317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  <a:latin typeface="Maple Mono" panose="020F0509060000000000" pitchFamily="49" charset="0"/>
              </a:rPr>
              <a:t>Qwen3-VL-8B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D6C0-F869-9046-5DC1-A87F079D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97" y="4333150"/>
            <a:ext cx="2576333" cy="1932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93436-A8F8-ACF2-C17B-47A11750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73" y="725044"/>
            <a:ext cx="2727768" cy="2045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000CB6-EF5A-CDC0-8C8A-5E939830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73" y="4326521"/>
            <a:ext cx="2758872" cy="2069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927464-ECAE-A373-534B-DDE9BE955B3C}"/>
              </a:ext>
            </a:extLst>
          </p:cNvPr>
          <p:cNvSpPr txBox="1"/>
          <p:nvPr/>
        </p:nvSpPr>
        <p:spPr>
          <a:xfrm>
            <a:off x="5474825" y="6395675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1243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385A6-5789-80DD-C0C1-721F1440BE89}"/>
              </a:ext>
            </a:extLst>
          </p:cNvPr>
          <p:cNvSpPr txBox="1"/>
          <p:nvPr/>
        </p:nvSpPr>
        <p:spPr>
          <a:xfrm>
            <a:off x="2316865" y="2847552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662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F9F8F4-F482-FC91-0D80-90A406336D79}"/>
              </a:ext>
            </a:extLst>
          </p:cNvPr>
          <p:cNvSpPr txBox="1"/>
          <p:nvPr/>
        </p:nvSpPr>
        <p:spPr>
          <a:xfrm>
            <a:off x="2316865" y="6472357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226</a:t>
            </a:r>
            <a:endParaRPr lang="en-C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83D890-EECA-F14F-DD61-A2EEA5CF7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351" y="738811"/>
            <a:ext cx="2694407" cy="2020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8F1F21-661B-4002-E006-D049ECD590BD}"/>
              </a:ext>
            </a:extLst>
          </p:cNvPr>
          <p:cNvSpPr txBox="1"/>
          <p:nvPr/>
        </p:nvSpPr>
        <p:spPr>
          <a:xfrm>
            <a:off x="5193174" y="2837906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464</a:t>
            </a:r>
            <a:endParaRPr lang="en-C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C9596F8-01EB-23BC-DD73-D6B811700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433" y="4304620"/>
            <a:ext cx="2576333" cy="1932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27C00D-CBA3-06EF-F4DB-8157AA074F68}"/>
              </a:ext>
            </a:extLst>
          </p:cNvPr>
          <p:cNvSpPr txBox="1"/>
          <p:nvPr/>
        </p:nvSpPr>
        <p:spPr>
          <a:xfrm>
            <a:off x="8405149" y="6472357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1580</a:t>
            </a:r>
            <a:endParaRPr lang="en-C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C4A8E4F-F8C1-0C2C-655D-296C95C71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269" y="767922"/>
            <a:ext cx="2694408" cy="20208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0BD765-EDD9-F3BE-31BF-59DD1C51CE7E}"/>
              </a:ext>
            </a:extLst>
          </p:cNvPr>
          <p:cNvSpPr txBox="1"/>
          <p:nvPr/>
        </p:nvSpPr>
        <p:spPr>
          <a:xfrm>
            <a:off x="8266973" y="2788728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1046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9273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77C4-24A1-7CEA-3897-2072108A4719}"/>
              </a:ext>
            </a:extLst>
          </p:cNvPr>
          <p:cNvSpPr/>
          <p:nvPr/>
        </p:nvSpPr>
        <p:spPr>
          <a:xfrm>
            <a:off x="802030" y="-634678"/>
            <a:ext cx="10301468" cy="4977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74CDA-7B64-F54E-30B9-9277BE6BB11C}"/>
              </a:ext>
            </a:extLst>
          </p:cNvPr>
          <p:cNvSpPr/>
          <p:nvPr/>
        </p:nvSpPr>
        <p:spPr>
          <a:xfrm>
            <a:off x="802030" y="2990127"/>
            <a:ext cx="10301468" cy="497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B1DDE-8858-4972-98C4-DE34C8CAE18F}"/>
              </a:ext>
            </a:extLst>
          </p:cNvPr>
          <p:cNvSpPr/>
          <p:nvPr/>
        </p:nvSpPr>
        <p:spPr>
          <a:xfrm>
            <a:off x="802030" y="-634678"/>
            <a:ext cx="10301468" cy="36248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48EA4-6D52-7388-9EA3-E983D6F927BF}"/>
              </a:ext>
            </a:extLst>
          </p:cNvPr>
          <p:cNvSpPr/>
          <p:nvPr/>
        </p:nvSpPr>
        <p:spPr>
          <a:xfrm>
            <a:off x="803960" y="2990127"/>
            <a:ext cx="10301468" cy="37154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773F3-59A3-3CC7-8338-06710256F719}"/>
              </a:ext>
            </a:extLst>
          </p:cNvPr>
          <p:cNvSpPr txBox="1"/>
          <p:nvPr/>
        </p:nvSpPr>
        <p:spPr>
          <a:xfrm>
            <a:off x="4968915" y="-542081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Maple Mono" panose="020F0509060000000000" pitchFamily="49" charset="0"/>
              </a:rPr>
              <a:t>Gemini-3-Pro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A2DF9-1756-5B41-99C7-C98DC4955040}"/>
              </a:ext>
            </a:extLst>
          </p:cNvPr>
          <p:cNvSpPr txBox="1"/>
          <p:nvPr/>
        </p:nvSpPr>
        <p:spPr>
          <a:xfrm>
            <a:off x="5015214" y="3054317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  <a:latin typeface="Maple Mono" panose="020F0509060000000000" pitchFamily="49" charset="0"/>
              </a:rPr>
              <a:t>Qwen3-VL-8B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D6C0-F869-9046-5DC1-A87F079D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64" y="3581300"/>
            <a:ext cx="288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93436-A8F8-ACF2-C17B-47A11750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40" y="-60284"/>
            <a:ext cx="288000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000CB6-EF5A-CDC0-8C8A-5E939830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40" y="3581300"/>
            <a:ext cx="2880000" cy="21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5385A6-5789-80DD-C0C1-721F1440BE89}"/>
              </a:ext>
            </a:extLst>
          </p:cNvPr>
          <p:cNvSpPr txBox="1"/>
          <p:nvPr/>
        </p:nvSpPr>
        <p:spPr>
          <a:xfrm>
            <a:off x="1162772" y="2117944"/>
            <a:ext cx="29906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Is this a brown cabinet?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True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False (TV)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83D890-EECA-F14F-DD61-A2EEA5CF7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412" y="-60284"/>
            <a:ext cx="2880000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9596F8-01EB-23BC-DD73-D6B811700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084" y="3581300"/>
            <a:ext cx="2880000" cy="216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4A8E4F-F8C1-0C2C-655D-296C95C71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84" y="-60284"/>
            <a:ext cx="2880000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481A0B-FFAC-8033-C779-DE5F1D0A2864}"/>
              </a:ext>
            </a:extLst>
          </p:cNvPr>
          <p:cNvSpPr txBox="1"/>
          <p:nvPr/>
        </p:nvSpPr>
        <p:spPr>
          <a:xfrm>
            <a:off x="4462024" y="2117944"/>
            <a:ext cx="2990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Is this object a bicycle?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True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 False (Traffic Cone)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endParaRPr lang="en-C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61F52-CBE6-4922-8D55-63011AFB6097}"/>
              </a:ext>
            </a:extLst>
          </p:cNvPr>
          <p:cNvSpPr txBox="1"/>
          <p:nvPr/>
        </p:nvSpPr>
        <p:spPr>
          <a:xfrm>
            <a:off x="7808765" y="2117944"/>
            <a:ext cx="3295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Q: Does the packaging of the object right here feature an image of a broom?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A: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True</a:t>
            </a:r>
          </a:p>
          <a:p>
            <a:r>
              <a:rPr lang="en-US" altLang="zh-CN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 False (Garbage bag)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C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93BD6-8FD4-C8EA-8E4D-5EDE1621F560}"/>
              </a:ext>
            </a:extLst>
          </p:cNvPr>
          <p:cNvSpPr txBox="1"/>
          <p:nvPr/>
        </p:nvSpPr>
        <p:spPr>
          <a:xfrm>
            <a:off x="1146847" y="5741300"/>
            <a:ext cx="29906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kind of flowers are these?...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Yellow Sunflowers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White Carnations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ECD20-B6D3-62FF-5EB8-43AD39CB06F9}"/>
              </a:ext>
            </a:extLst>
          </p:cNvPr>
          <p:cNvSpPr txBox="1"/>
          <p:nvPr/>
        </p:nvSpPr>
        <p:spPr>
          <a:xfrm>
            <a:off x="4480412" y="5741300"/>
            <a:ext cx="29906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is the primary function of the item I am pointing at?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To hang clothes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To hold trash or store items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0E1C1-2868-469B-AB2E-2F575CFED910}"/>
              </a:ext>
            </a:extLst>
          </p:cNvPr>
          <p:cNvSpPr txBox="1"/>
          <p:nvPr/>
        </p:nvSpPr>
        <p:spPr>
          <a:xfrm>
            <a:off x="7867744" y="5741300"/>
            <a:ext cx="29906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type of produce is being pointed at here?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Oranges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Apples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2EF91-EAA7-9FAD-FA79-7B530F75311F}"/>
              </a:ext>
            </a:extLst>
          </p:cNvPr>
          <p:cNvSpPr/>
          <p:nvPr/>
        </p:nvSpPr>
        <p:spPr>
          <a:xfrm>
            <a:off x="3314700" y="2501900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56AD72-8D1A-7A87-8CE6-66976116D3A6}"/>
              </a:ext>
            </a:extLst>
          </p:cNvPr>
          <p:cNvSpPr/>
          <p:nvPr/>
        </p:nvSpPr>
        <p:spPr>
          <a:xfrm>
            <a:off x="6890313" y="2501900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A4145-9B7F-C9A3-18A8-D7AD1595C689}"/>
              </a:ext>
            </a:extLst>
          </p:cNvPr>
          <p:cNvSpPr/>
          <p:nvPr/>
        </p:nvSpPr>
        <p:spPr>
          <a:xfrm>
            <a:off x="10422084" y="2515246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BE2FFC-3122-0027-97C6-B35F65BD8BCE}"/>
              </a:ext>
            </a:extLst>
          </p:cNvPr>
          <p:cNvSpPr/>
          <p:nvPr/>
        </p:nvSpPr>
        <p:spPr>
          <a:xfrm>
            <a:off x="3314700" y="6210742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1CC8F7-3BAC-BFF3-5628-5256E47B19B5}"/>
              </a:ext>
            </a:extLst>
          </p:cNvPr>
          <p:cNvSpPr/>
          <p:nvPr/>
        </p:nvSpPr>
        <p:spPr>
          <a:xfrm>
            <a:off x="6890313" y="6210742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50909D-5B5A-2F44-B882-3C4680251A06}"/>
              </a:ext>
            </a:extLst>
          </p:cNvPr>
          <p:cNvSpPr/>
          <p:nvPr/>
        </p:nvSpPr>
        <p:spPr>
          <a:xfrm>
            <a:off x="10422084" y="6224088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9416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77C4-24A1-7CEA-3897-2072108A4719}"/>
              </a:ext>
            </a:extLst>
          </p:cNvPr>
          <p:cNvSpPr/>
          <p:nvPr/>
        </p:nvSpPr>
        <p:spPr>
          <a:xfrm>
            <a:off x="802030" y="-634678"/>
            <a:ext cx="10301468" cy="4977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74CDA-7B64-F54E-30B9-9277BE6BB11C}"/>
              </a:ext>
            </a:extLst>
          </p:cNvPr>
          <p:cNvSpPr/>
          <p:nvPr/>
        </p:nvSpPr>
        <p:spPr>
          <a:xfrm>
            <a:off x="800100" y="3079951"/>
            <a:ext cx="10301468" cy="497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B1DDE-8858-4972-98C4-DE34C8CAE18F}"/>
              </a:ext>
            </a:extLst>
          </p:cNvPr>
          <p:cNvSpPr/>
          <p:nvPr/>
        </p:nvSpPr>
        <p:spPr>
          <a:xfrm>
            <a:off x="802030" y="-634678"/>
            <a:ext cx="10301468" cy="3712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48EA4-6D52-7388-9EA3-E983D6F927BF}"/>
              </a:ext>
            </a:extLst>
          </p:cNvPr>
          <p:cNvSpPr/>
          <p:nvPr/>
        </p:nvSpPr>
        <p:spPr>
          <a:xfrm>
            <a:off x="803960" y="3088169"/>
            <a:ext cx="10301468" cy="37698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773F3-59A3-3CC7-8338-06710256F719}"/>
              </a:ext>
            </a:extLst>
          </p:cNvPr>
          <p:cNvSpPr txBox="1"/>
          <p:nvPr/>
        </p:nvSpPr>
        <p:spPr>
          <a:xfrm>
            <a:off x="4968915" y="-542081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Maple Mono" panose="020F0509060000000000" pitchFamily="49" charset="0"/>
              </a:rPr>
              <a:t>Gemini-3-Pro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A2DF9-1756-5B41-99C7-C98DC4955040}"/>
              </a:ext>
            </a:extLst>
          </p:cNvPr>
          <p:cNvSpPr txBox="1"/>
          <p:nvPr/>
        </p:nvSpPr>
        <p:spPr>
          <a:xfrm>
            <a:off x="4968915" y="3127348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  <a:latin typeface="Maple Mono" panose="020F0509060000000000" pitchFamily="49" charset="0"/>
              </a:rPr>
              <a:t>Qwen3-VL-8B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385A6-5789-80DD-C0C1-721F1440BE89}"/>
              </a:ext>
            </a:extLst>
          </p:cNvPr>
          <p:cNvSpPr txBox="1"/>
          <p:nvPr/>
        </p:nvSpPr>
        <p:spPr>
          <a:xfrm>
            <a:off x="982400" y="2117944"/>
            <a:ext cx="29906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is the primary function of this?...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Supporting a laptop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Providing illumination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81A0B-FFAC-8033-C779-DE5F1D0A2864}"/>
              </a:ext>
            </a:extLst>
          </p:cNvPr>
          <p:cNvSpPr txBox="1"/>
          <p:nvPr/>
        </p:nvSpPr>
        <p:spPr>
          <a:xfrm>
            <a:off x="4462024" y="2117944"/>
            <a:ext cx="299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Does this object display any visible words?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True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 False (</a:t>
            </a:r>
            <a:r>
              <a:rPr lang="en-US" altLang="zh-CN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airconditioner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61F52-CBE6-4922-8D55-63011AFB6097}"/>
              </a:ext>
            </a:extLst>
          </p:cNvPr>
          <p:cNvSpPr txBox="1"/>
          <p:nvPr/>
        </p:nvSpPr>
        <p:spPr>
          <a:xfrm>
            <a:off x="7805870" y="2129501"/>
            <a:ext cx="3295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Is this a living organism?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True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 False (Sculptural decoration)</a:t>
            </a:r>
            <a:endParaRPr lang="en-US" altLang="zh-CN" sz="1400" dirty="0">
              <a:solidFill>
                <a:srgbClr val="FF0000"/>
              </a:solidFill>
            </a:endParaRPr>
          </a:p>
          <a:p>
            <a:endParaRPr lang="en-C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93BD6-8FD4-C8EA-8E4D-5EDE1621F560}"/>
              </a:ext>
            </a:extLst>
          </p:cNvPr>
          <p:cNvSpPr txBox="1"/>
          <p:nvPr/>
        </p:nvSpPr>
        <p:spPr>
          <a:xfrm>
            <a:off x="1037740" y="5928260"/>
            <a:ext cx="29906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type of object am I pointing at?...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Duvet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Pillow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ECD20-B6D3-62FF-5EB8-43AD39CB06F9}"/>
              </a:ext>
            </a:extLst>
          </p:cNvPr>
          <p:cNvSpPr txBox="1"/>
          <p:nvPr/>
        </p:nvSpPr>
        <p:spPr>
          <a:xfrm>
            <a:off x="4480412" y="5906400"/>
            <a:ext cx="29906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kind of item is this?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book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plush toy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0E1C1-2868-469B-AB2E-2F575CFED910}"/>
              </a:ext>
            </a:extLst>
          </p:cNvPr>
          <p:cNvSpPr txBox="1"/>
          <p:nvPr/>
        </p:nvSpPr>
        <p:spPr>
          <a:xfrm>
            <a:off x="7867744" y="5906400"/>
            <a:ext cx="2990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Q: What is the primary function of the object I am pointing at?...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A: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To illuminate the room below</a:t>
            </a:r>
          </a:p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GT: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To circulate or distribute airflow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C5412-7199-CC23-012E-475F721B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40" y="-25054"/>
            <a:ext cx="288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04CCD-2984-D2A8-18B6-E5AE1655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52" y="-25054"/>
            <a:ext cx="288000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3D471-A6D9-C1AD-0293-E9DF93C3D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744" y="-25054"/>
            <a:ext cx="288000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F346E-86C8-DE61-0464-27C199CF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674" y="3699297"/>
            <a:ext cx="288000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4EC4C-2F2D-2A1C-25C5-1CD0159BA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50" y="3699297"/>
            <a:ext cx="2880000" cy="21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112E6-2556-A9DC-E2CD-F620DFF9A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394" y="3699297"/>
            <a:ext cx="2880000" cy="2160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9008E0B-003E-A160-1A23-80F579157CB1}"/>
              </a:ext>
            </a:extLst>
          </p:cNvPr>
          <p:cNvSpPr/>
          <p:nvPr/>
        </p:nvSpPr>
        <p:spPr>
          <a:xfrm>
            <a:off x="3314700" y="2501900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CCC99A-04A6-24FA-B8E6-FC8E58DDF562}"/>
              </a:ext>
            </a:extLst>
          </p:cNvPr>
          <p:cNvSpPr/>
          <p:nvPr/>
        </p:nvSpPr>
        <p:spPr>
          <a:xfrm>
            <a:off x="6890313" y="2501900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02211D-5B0B-3B42-ACDD-16B1B1B7092D}"/>
              </a:ext>
            </a:extLst>
          </p:cNvPr>
          <p:cNvSpPr/>
          <p:nvPr/>
        </p:nvSpPr>
        <p:spPr>
          <a:xfrm>
            <a:off x="10422084" y="2515246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88D47A-D9C6-F661-0674-957026E6A9A9}"/>
              </a:ext>
            </a:extLst>
          </p:cNvPr>
          <p:cNvSpPr/>
          <p:nvPr/>
        </p:nvSpPr>
        <p:spPr>
          <a:xfrm>
            <a:off x="3316630" y="6248841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CEFAD7-2C61-486D-D7E0-A98E4BA2E501}"/>
              </a:ext>
            </a:extLst>
          </p:cNvPr>
          <p:cNvSpPr/>
          <p:nvPr/>
        </p:nvSpPr>
        <p:spPr>
          <a:xfrm>
            <a:off x="6892243" y="6248841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9D4616-9049-FF92-2FDC-F66A2D2C8BE0}"/>
              </a:ext>
            </a:extLst>
          </p:cNvPr>
          <p:cNvSpPr/>
          <p:nvPr/>
        </p:nvSpPr>
        <p:spPr>
          <a:xfrm>
            <a:off x="10424014" y="6262187"/>
            <a:ext cx="381000" cy="381000"/>
          </a:xfrm>
          <a:prstGeom prst="ellipse">
            <a:avLst/>
          </a:prstGeom>
          <a:solidFill>
            <a:srgbClr val="EDB79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2041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5196-4CBC-760A-FF67-358BF3F879A2}"/>
              </a:ext>
            </a:extLst>
          </p:cNvPr>
          <p:cNvSpPr/>
          <p:nvPr/>
        </p:nvSpPr>
        <p:spPr>
          <a:xfrm>
            <a:off x="697405" y="99403"/>
            <a:ext cx="7405196" cy="3113810"/>
          </a:xfrm>
          <a:prstGeom prst="roundRect">
            <a:avLst>
              <a:gd name="adj" fmla="val 10136"/>
            </a:avLst>
          </a:prstGeom>
          <a:solidFill>
            <a:schemeClr val="bg1">
              <a:alpha val="48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6A8DDF5-BD1B-CBE3-3634-D62B4FB24BF0}"/>
              </a:ext>
            </a:extLst>
          </p:cNvPr>
          <p:cNvSpPr/>
          <p:nvPr/>
        </p:nvSpPr>
        <p:spPr>
          <a:xfrm>
            <a:off x="726651" y="444234"/>
            <a:ext cx="7375949" cy="2768978"/>
          </a:xfrm>
          <a:custGeom>
            <a:avLst/>
            <a:gdLst>
              <a:gd name="connsiteX0" fmla="*/ 0 w 8705260"/>
              <a:gd name="connsiteY0" fmla="*/ 0 h 2768978"/>
              <a:gd name="connsiteX1" fmla="*/ 8705260 w 8705260"/>
              <a:gd name="connsiteY1" fmla="*/ 0 h 2768978"/>
              <a:gd name="connsiteX2" fmla="*/ 8705260 w 8705260"/>
              <a:gd name="connsiteY2" fmla="*/ 2530165 h 2768978"/>
              <a:gd name="connsiteX3" fmla="*/ 8696446 w 8705260"/>
              <a:gd name="connsiteY3" fmla="*/ 2573821 h 2768978"/>
              <a:gd name="connsiteX4" fmla="*/ 8402022 w 8705260"/>
              <a:gd name="connsiteY4" fmla="*/ 2768978 h 2768978"/>
              <a:gd name="connsiteX5" fmla="*/ 319535 w 8705260"/>
              <a:gd name="connsiteY5" fmla="*/ 2768978 h 2768978"/>
              <a:gd name="connsiteX6" fmla="*/ 0 w 8705260"/>
              <a:gd name="connsiteY6" fmla="*/ 2449443 h 27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260" h="2768978">
                <a:moveTo>
                  <a:pt x="0" y="0"/>
                </a:moveTo>
                <a:lnTo>
                  <a:pt x="8705260" y="0"/>
                </a:lnTo>
                <a:lnTo>
                  <a:pt x="8705260" y="2530165"/>
                </a:lnTo>
                <a:lnTo>
                  <a:pt x="8696446" y="2573821"/>
                </a:lnTo>
                <a:cubicBezTo>
                  <a:pt x="8647938" y="2688506"/>
                  <a:pt x="8534378" y="2768978"/>
                  <a:pt x="8402022" y="2768978"/>
                </a:cubicBezTo>
                <a:lnTo>
                  <a:pt x="319535" y="2768978"/>
                </a:lnTo>
                <a:cubicBezTo>
                  <a:pt x="143061" y="2768978"/>
                  <a:pt x="0" y="2625917"/>
                  <a:pt x="0" y="2449443"/>
                </a:cubicBezTo>
                <a:close/>
              </a:path>
            </a:pathLst>
          </a:custGeom>
          <a:solidFill>
            <a:srgbClr val="DA7765">
              <a:alpha val="148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59A91-81FD-A3D5-0DAA-130D3FE6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06" y="458656"/>
            <a:ext cx="749100" cy="7491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8505586E-7586-28CA-3BA4-32C34176A594}"/>
              </a:ext>
            </a:extLst>
          </p:cNvPr>
          <p:cNvSpPr/>
          <p:nvPr/>
        </p:nvSpPr>
        <p:spPr>
          <a:xfrm>
            <a:off x="700081" y="100447"/>
            <a:ext cx="7402520" cy="343787"/>
          </a:xfrm>
          <a:custGeom>
            <a:avLst/>
            <a:gdLst>
              <a:gd name="connsiteX0" fmla="*/ 314318 w 8721557"/>
              <a:gd name="connsiteY0" fmla="*/ 0 h 343787"/>
              <a:gd name="connsiteX1" fmla="*/ 8407239 w 8721557"/>
              <a:gd name="connsiteY1" fmla="*/ 0 h 343787"/>
              <a:gd name="connsiteX2" fmla="*/ 8721557 w 8721557"/>
              <a:gd name="connsiteY2" fmla="*/ 314318 h 343787"/>
              <a:gd name="connsiteX3" fmla="*/ 8721557 w 8721557"/>
              <a:gd name="connsiteY3" fmla="*/ 343787 h 343787"/>
              <a:gd name="connsiteX4" fmla="*/ 0 w 8721557"/>
              <a:gd name="connsiteY4" fmla="*/ 343787 h 343787"/>
              <a:gd name="connsiteX5" fmla="*/ 0 w 8721557"/>
              <a:gd name="connsiteY5" fmla="*/ 314318 h 343787"/>
              <a:gd name="connsiteX6" fmla="*/ 314318 w 8721557"/>
              <a:gd name="connsiteY6" fmla="*/ 0 h 34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1557" h="343787">
                <a:moveTo>
                  <a:pt x="314318" y="0"/>
                </a:moveTo>
                <a:lnTo>
                  <a:pt x="8407239" y="0"/>
                </a:lnTo>
                <a:cubicBezTo>
                  <a:pt x="8580832" y="0"/>
                  <a:pt x="8721557" y="140725"/>
                  <a:pt x="8721557" y="314318"/>
                </a:cubicBezTo>
                <a:lnTo>
                  <a:pt x="8721557" y="343787"/>
                </a:lnTo>
                <a:lnTo>
                  <a:pt x="0" y="343787"/>
                </a:lnTo>
                <a:lnTo>
                  <a:pt x="0" y="314318"/>
                </a:lnTo>
                <a:cubicBezTo>
                  <a:pt x="0" y="140725"/>
                  <a:pt x="140725" y="0"/>
                  <a:pt x="314318" y="0"/>
                </a:cubicBezTo>
                <a:close/>
              </a:path>
            </a:pathLst>
          </a:custGeom>
          <a:solidFill>
            <a:srgbClr val="DA77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B4C2-25B7-3531-A8C2-F9088E4C50ED}"/>
              </a:ext>
            </a:extLst>
          </p:cNvPr>
          <p:cNvSpPr txBox="1"/>
          <p:nvPr/>
        </p:nvSpPr>
        <p:spPr>
          <a:xfrm>
            <a:off x="5444125" y="1631911"/>
            <a:ext cx="131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D. Basket</a:t>
            </a:r>
            <a:r>
              <a:rPr lang="en-US" sz="1200" dirty="0">
                <a:solidFill>
                  <a:srgbClr val="C00000"/>
                </a:solidFill>
                <a:latin typeface="Maple Mono" panose="020F0509060000000000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7066A-2E08-A212-03B1-B207BE32E39A}"/>
              </a:ext>
            </a:extLst>
          </p:cNvPr>
          <p:cNvSpPr txBox="1"/>
          <p:nvPr/>
        </p:nvSpPr>
        <p:spPr>
          <a:xfrm>
            <a:off x="4872879" y="519860"/>
            <a:ext cx="322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Maple Mono" panose="020F0509060000000000" pitchFamily="49" charset="0"/>
              </a:rPr>
              <a:t>Q: What is this? A. clock. B. Price tag. C. Photo. D. Basket.</a:t>
            </a:r>
          </a:p>
          <a:p>
            <a:endParaRPr lang="en-CN" sz="1200" dirty="0">
              <a:latin typeface="Maple Mono" panose="020F0509060000000000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960CA7A-4702-EDCC-B9D7-A592ABE5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66" y="2127282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5C4F58-FC12-D3C8-6074-0A4B94CC18ED}"/>
              </a:ext>
            </a:extLst>
          </p:cNvPr>
          <p:cNvSpPr txBox="1"/>
          <p:nvPr/>
        </p:nvSpPr>
        <p:spPr>
          <a:xfrm>
            <a:off x="4419315" y="1177402"/>
            <a:ext cx="290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Maple Mono" panose="020F0509060000000000" pitchFamily="49" charset="0"/>
              </a:rPr>
              <a:t>A. clock. 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(ground truth)</a:t>
            </a:r>
            <a:endParaRPr lang="en-CN" sz="800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5380CD-E14E-029A-68A1-D6DD2BE0C0ED}"/>
              </a:ext>
            </a:extLst>
          </p:cNvPr>
          <p:cNvCxnSpPr>
            <a:cxnSpLocks/>
          </p:cNvCxnSpPr>
          <p:nvPr/>
        </p:nvCxnSpPr>
        <p:spPr>
          <a:xfrm>
            <a:off x="4419315" y="1467844"/>
            <a:ext cx="36832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06A285-38FE-854B-A95B-DE5F6B157E84}"/>
              </a:ext>
            </a:extLst>
          </p:cNvPr>
          <p:cNvSpPr txBox="1"/>
          <p:nvPr/>
        </p:nvSpPr>
        <p:spPr>
          <a:xfrm>
            <a:off x="3175034" y="47335"/>
            <a:ext cx="367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clock</a:t>
            </a:r>
            <a:endParaRPr lang="en-CN" sz="2000" i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6A8955-2B35-8435-2615-0A10DDEA191B}"/>
              </a:ext>
            </a:extLst>
          </p:cNvPr>
          <p:cNvCxnSpPr>
            <a:cxnSpLocks/>
          </p:cNvCxnSpPr>
          <p:nvPr/>
        </p:nvCxnSpPr>
        <p:spPr>
          <a:xfrm>
            <a:off x="4419315" y="1162869"/>
            <a:ext cx="370985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EC998B0-6313-1788-808C-8584F608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47" y="1535281"/>
            <a:ext cx="1033377" cy="4702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15E309C-976E-E192-3736-641EB0B9B7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63283">
            <a:off x="4741720" y="518041"/>
            <a:ext cx="201042" cy="11372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ED39513-A8AF-C790-A5C0-59933DE52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18" y="599695"/>
            <a:ext cx="3215110" cy="241133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35744E6-D533-C079-5607-B8349EF95409}"/>
              </a:ext>
            </a:extLst>
          </p:cNvPr>
          <p:cNvSpPr txBox="1"/>
          <p:nvPr/>
        </p:nvSpPr>
        <p:spPr>
          <a:xfrm>
            <a:off x="5444125" y="2188585"/>
            <a:ext cx="131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B. </a:t>
            </a:r>
            <a:r>
              <a:rPr lang="en-US" sz="1200" b="1" dirty="0" err="1">
                <a:solidFill>
                  <a:srgbClr val="C00000"/>
                </a:solidFill>
                <a:latin typeface="Maple Mono" panose="020F0509060000000000" pitchFamily="49" charset="0"/>
              </a:rPr>
              <a:t>Pricetag</a:t>
            </a:r>
            <a:r>
              <a:rPr lang="en-US" sz="1200" dirty="0">
                <a:solidFill>
                  <a:srgbClr val="C00000"/>
                </a:solidFill>
                <a:latin typeface="Maple Mono" panose="020F0509060000000000" pitchFamily="49" charset="0"/>
              </a:rPr>
              <a:t>.</a:t>
            </a:r>
          </a:p>
        </p:txBody>
      </p:sp>
      <p:pic>
        <p:nvPicPr>
          <p:cNvPr id="101" name="Picture 2">
            <a:extLst>
              <a:ext uri="{FF2B5EF4-FFF2-40B4-BE49-F238E27FC236}">
                <a16:creationId xmlns:a16="http://schemas.microsoft.com/office/drawing/2014/main" id="{3936C46F-E419-03CF-E5B2-1D692A44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66" y="2638965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5F36F54-B98E-A768-0C69-05E616326316}"/>
              </a:ext>
            </a:extLst>
          </p:cNvPr>
          <p:cNvSpPr txBox="1"/>
          <p:nvPr/>
        </p:nvSpPr>
        <p:spPr>
          <a:xfrm>
            <a:off x="4256695" y="2885925"/>
            <a:ext cx="1510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latin typeface="Maple Mono" panose="020F0509060000000000" pitchFamily="49" charset="0"/>
              </a:rPr>
              <a:t>(Fine</a:t>
            </a:r>
            <a:r>
              <a:rPr lang="en-US" altLang="zh-CN" sz="1000" dirty="0">
                <a:latin typeface="Maple Mono" panose="020F0509060000000000" pitchFamily="49" charset="0"/>
              </a:rPr>
              <a:t>-</a:t>
            </a:r>
            <a:r>
              <a:rPr lang="en-CN" sz="1000" dirty="0">
                <a:latin typeface="Maple Mono" panose="020F0509060000000000" pitchFamily="49" charset="0"/>
              </a:rPr>
              <a:t>tuned)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C34B8D-A368-58CA-FF6E-C5BAA3B84C55}"/>
              </a:ext>
            </a:extLst>
          </p:cNvPr>
          <p:cNvSpPr txBox="1"/>
          <p:nvPr/>
        </p:nvSpPr>
        <p:spPr>
          <a:xfrm>
            <a:off x="5444125" y="2697420"/>
            <a:ext cx="131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Maple Mono" panose="020F0509060000000000" pitchFamily="49" charset="0"/>
              </a:rPr>
              <a:t>A. Clock</a:t>
            </a:r>
            <a:r>
              <a:rPr lang="en-US" sz="1200" dirty="0">
                <a:solidFill>
                  <a:srgbClr val="00B050"/>
                </a:solidFill>
                <a:latin typeface="Maple Mono" panose="020F0509060000000000" pitchFamily="49" charset="0"/>
              </a:rPr>
              <a:t>.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70A0160-5A82-741C-240F-641B911B9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271" y="2948348"/>
            <a:ext cx="194661" cy="194661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8DAFD08-AD04-22DF-B892-46A297453850}"/>
              </a:ext>
            </a:extLst>
          </p:cNvPr>
          <p:cNvSpPr/>
          <p:nvPr/>
        </p:nvSpPr>
        <p:spPr>
          <a:xfrm>
            <a:off x="668159" y="3458570"/>
            <a:ext cx="7405196" cy="3113810"/>
          </a:xfrm>
          <a:prstGeom prst="roundRect">
            <a:avLst>
              <a:gd name="adj" fmla="val 10136"/>
            </a:avLst>
          </a:prstGeom>
          <a:solidFill>
            <a:schemeClr val="bg1">
              <a:alpha val="48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47EE44C-3BB9-8832-8BAF-4593D7FDE07E}"/>
              </a:ext>
            </a:extLst>
          </p:cNvPr>
          <p:cNvSpPr/>
          <p:nvPr/>
        </p:nvSpPr>
        <p:spPr>
          <a:xfrm>
            <a:off x="697405" y="3803401"/>
            <a:ext cx="7375949" cy="2768978"/>
          </a:xfrm>
          <a:custGeom>
            <a:avLst/>
            <a:gdLst>
              <a:gd name="connsiteX0" fmla="*/ 0 w 8705260"/>
              <a:gd name="connsiteY0" fmla="*/ 0 h 2768978"/>
              <a:gd name="connsiteX1" fmla="*/ 8705260 w 8705260"/>
              <a:gd name="connsiteY1" fmla="*/ 0 h 2768978"/>
              <a:gd name="connsiteX2" fmla="*/ 8705260 w 8705260"/>
              <a:gd name="connsiteY2" fmla="*/ 2530165 h 2768978"/>
              <a:gd name="connsiteX3" fmla="*/ 8696446 w 8705260"/>
              <a:gd name="connsiteY3" fmla="*/ 2573821 h 2768978"/>
              <a:gd name="connsiteX4" fmla="*/ 8402022 w 8705260"/>
              <a:gd name="connsiteY4" fmla="*/ 2768978 h 2768978"/>
              <a:gd name="connsiteX5" fmla="*/ 319535 w 8705260"/>
              <a:gd name="connsiteY5" fmla="*/ 2768978 h 2768978"/>
              <a:gd name="connsiteX6" fmla="*/ 0 w 8705260"/>
              <a:gd name="connsiteY6" fmla="*/ 2449443 h 27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260" h="2768978">
                <a:moveTo>
                  <a:pt x="0" y="0"/>
                </a:moveTo>
                <a:lnTo>
                  <a:pt x="8705260" y="0"/>
                </a:lnTo>
                <a:lnTo>
                  <a:pt x="8705260" y="2530165"/>
                </a:lnTo>
                <a:lnTo>
                  <a:pt x="8696446" y="2573821"/>
                </a:lnTo>
                <a:cubicBezTo>
                  <a:pt x="8647938" y="2688506"/>
                  <a:pt x="8534378" y="2768978"/>
                  <a:pt x="8402022" y="2768978"/>
                </a:cubicBezTo>
                <a:lnTo>
                  <a:pt x="319535" y="2768978"/>
                </a:lnTo>
                <a:cubicBezTo>
                  <a:pt x="143061" y="2768978"/>
                  <a:pt x="0" y="2625917"/>
                  <a:pt x="0" y="2449443"/>
                </a:cubicBezTo>
                <a:close/>
              </a:path>
            </a:pathLst>
          </a:custGeom>
          <a:solidFill>
            <a:srgbClr val="DA7765">
              <a:alpha val="148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0C754D5-7750-8CE2-3888-2831BA30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60" y="3817823"/>
            <a:ext cx="749100" cy="749100"/>
          </a:xfrm>
          <a:prstGeom prst="rect">
            <a:avLst/>
          </a:prstGeom>
        </p:spPr>
      </p:pic>
      <p:sp>
        <p:nvSpPr>
          <p:cNvPr id="110" name="Freeform 109">
            <a:extLst>
              <a:ext uri="{FF2B5EF4-FFF2-40B4-BE49-F238E27FC236}">
                <a16:creationId xmlns:a16="http://schemas.microsoft.com/office/drawing/2014/main" id="{450F0870-6BEC-1F81-F849-EE076EA8905C}"/>
              </a:ext>
            </a:extLst>
          </p:cNvPr>
          <p:cNvSpPr/>
          <p:nvPr/>
        </p:nvSpPr>
        <p:spPr>
          <a:xfrm>
            <a:off x="670835" y="3459614"/>
            <a:ext cx="7402520" cy="343787"/>
          </a:xfrm>
          <a:custGeom>
            <a:avLst/>
            <a:gdLst>
              <a:gd name="connsiteX0" fmla="*/ 314318 w 8721557"/>
              <a:gd name="connsiteY0" fmla="*/ 0 h 343787"/>
              <a:gd name="connsiteX1" fmla="*/ 8407239 w 8721557"/>
              <a:gd name="connsiteY1" fmla="*/ 0 h 343787"/>
              <a:gd name="connsiteX2" fmla="*/ 8721557 w 8721557"/>
              <a:gd name="connsiteY2" fmla="*/ 314318 h 343787"/>
              <a:gd name="connsiteX3" fmla="*/ 8721557 w 8721557"/>
              <a:gd name="connsiteY3" fmla="*/ 343787 h 343787"/>
              <a:gd name="connsiteX4" fmla="*/ 0 w 8721557"/>
              <a:gd name="connsiteY4" fmla="*/ 343787 h 343787"/>
              <a:gd name="connsiteX5" fmla="*/ 0 w 8721557"/>
              <a:gd name="connsiteY5" fmla="*/ 314318 h 343787"/>
              <a:gd name="connsiteX6" fmla="*/ 314318 w 8721557"/>
              <a:gd name="connsiteY6" fmla="*/ 0 h 34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1557" h="343787">
                <a:moveTo>
                  <a:pt x="314318" y="0"/>
                </a:moveTo>
                <a:lnTo>
                  <a:pt x="8407239" y="0"/>
                </a:lnTo>
                <a:cubicBezTo>
                  <a:pt x="8580832" y="0"/>
                  <a:pt x="8721557" y="140725"/>
                  <a:pt x="8721557" y="314318"/>
                </a:cubicBezTo>
                <a:lnTo>
                  <a:pt x="8721557" y="343787"/>
                </a:lnTo>
                <a:lnTo>
                  <a:pt x="0" y="343787"/>
                </a:lnTo>
                <a:lnTo>
                  <a:pt x="0" y="314318"/>
                </a:lnTo>
                <a:cubicBezTo>
                  <a:pt x="0" y="140725"/>
                  <a:pt x="140725" y="0"/>
                  <a:pt x="314318" y="0"/>
                </a:cubicBezTo>
                <a:close/>
              </a:path>
            </a:pathLst>
          </a:custGeom>
          <a:solidFill>
            <a:srgbClr val="DA77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392F40-311F-ABC7-D50A-61D2FB553F08}"/>
              </a:ext>
            </a:extLst>
          </p:cNvPr>
          <p:cNvSpPr txBox="1"/>
          <p:nvPr/>
        </p:nvSpPr>
        <p:spPr>
          <a:xfrm>
            <a:off x="5414878" y="4991078"/>
            <a:ext cx="243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[...], it appears to be a brown jacket.</a:t>
            </a:r>
            <a:endParaRPr lang="en-US" sz="1200" dirty="0">
              <a:solidFill>
                <a:srgbClr val="C00000"/>
              </a:solidFill>
              <a:latin typeface="Maple Mono" panose="020F0509060000000000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1694B85-69A9-7950-59CF-DF4EB1904E0F}"/>
              </a:ext>
            </a:extLst>
          </p:cNvPr>
          <p:cNvSpPr txBox="1"/>
          <p:nvPr/>
        </p:nvSpPr>
        <p:spPr>
          <a:xfrm>
            <a:off x="4843633" y="3879027"/>
            <a:ext cx="322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Maple Mono" panose="020F0509060000000000" pitchFamily="49" charset="0"/>
              </a:rPr>
              <a:t>Q: </a:t>
            </a:r>
            <a:r>
              <a:rPr lang="en-US" sz="1200" dirty="0">
                <a:latin typeface="Maple Mono" panose="020F0509060000000000" pitchFamily="49" charset="0"/>
              </a:rPr>
              <a:t>what is the color of the object I am pointing at?</a:t>
            </a:r>
            <a:endParaRPr lang="en-CN" sz="1200" dirty="0">
              <a:latin typeface="Maple Mono" panose="020F0509060000000000" pitchFamily="49" charset="0"/>
            </a:endParaRPr>
          </a:p>
          <a:p>
            <a:endParaRPr lang="en-CN" sz="1200" dirty="0">
              <a:latin typeface="Maple Mono" panose="020F0509060000000000" pitchFamily="49" charset="0"/>
            </a:endParaRPr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B43A49DE-D6F5-9A95-FE45-A5975FC9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20" y="5486449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6B01764C-8CF0-5271-D148-23F0A9CF38FA}"/>
              </a:ext>
            </a:extLst>
          </p:cNvPr>
          <p:cNvSpPr txBox="1"/>
          <p:nvPr/>
        </p:nvSpPr>
        <p:spPr>
          <a:xfrm>
            <a:off x="4390069" y="4536569"/>
            <a:ext cx="290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Maple Mono" panose="020F0509060000000000" pitchFamily="49" charset="0"/>
              </a:rPr>
              <a:t>White. 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Maple Mono" panose="020F0509060000000000" pitchFamily="49" charset="0"/>
              </a:rPr>
              <a:t>(ground truth)</a:t>
            </a:r>
            <a:endParaRPr lang="en-CN" sz="800" dirty="0">
              <a:solidFill>
                <a:schemeClr val="bg2">
                  <a:lumMod val="75000"/>
                </a:schemeClr>
              </a:solidFill>
              <a:latin typeface="Maple Mono" panose="020F0509060000000000" pitchFamily="49" charset="0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4A85852-CFF7-EDF2-EB20-AB16A58E95C5}"/>
              </a:ext>
            </a:extLst>
          </p:cNvPr>
          <p:cNvCxnSpPr>
            <a:cxnSpLocks/>
          </p:cNvCxnSpPr>
          <p:nvPr/>
        </p:nvCxnSpPr>
        <p:spPr>
          <a:xfrm>
            <a:off x="4390069" y="4827011"/>
            <a:ext cx="36832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30D3F1A-3763-87CF-C9D9-B98F852C2E0C}"/>
              </a:ext>
            </a:extLst>
          </p:cNvPr>
          <p:cNvSpPr txBox="1"/>
          <p:nvPr/>
        </p:nvSpPr>
        <p:spPr>
          <a:xfrm>
            <a:off x="3175034" y="3407460"/>
            <a:ext cx="367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User is pointing at </a:t>
            </a:r>
            <a:r>
              <a:rPr lang="en-US" sz="20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</a:t>
            </a:r>
            <a:r>
              <a:rPr lang="en-US" sz="20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jacket</a:t>
            </a:r>
            <a:endParaRPr lang="en-CN" sz="2000" i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D97C709-A21B-0504-85EC-262D2EDBB0F7}"/>
              </a:ext>
            </a:extLst>
          </p:cNvPr>
          <p:cNvCxnSpPr>
            <a:cxnSpLocks/>
          </p:cNvCxnSpPr>
          <p:nvPr/>
        </p:nvCxnSpPr>
        <p:spPr>
          <a:xfrm>
            <a:off x="4390069" y="4522036"/>
            <a:ext cx="370985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3C2065D-7099-3402-56F5-F5477B1E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01" y="4894448"/>
            <a:ext cx="1033377" cy="4702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155827C-8822-E633-E349-43F62E95E3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63283">
            <a:off x="4712474" y="3877208"/>
            <a:ext cx="201042" cy="113726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C7DD503-524A-2FC3-5462-8AE851A5565E}"/>
              </a:ext>
            </a:extLst>
          </p:cNvPr>
          <p:cNvSpPr txBox="1"/>
          <p:nvPr/>
        </p:nvSpPr>
        <p:spPr>
          <a:xfrm>
            <a:off x="5414878" y="5547752"/>
            <a:ext cx="228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aple Mono" panose="020F0509060000000000" pitchFamily="49" charset="0"/>
              </a:rPr>
              <a:t>[...], you are pointing at is brown.</a:t>
            </a:r>
            <a:endParaRPr lang="en-US" sz="1200" dirty="0">
              <a:solidFill>
                <a:srgbClr val="C00000"/>
              </a:solidFill>
              <a:latin typeface="Maple Mono" panose="020F0509060000000000" pitchFamily="49" charset="0"/>
            </a:endParaRP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29E62CB2-D1EA-7B30-8C03-60570569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20" y="5998132"/>
            <a:ext cx="1043658" cy="3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414DB53-0E02-0CD2-9826-FF1EE3AC1FBB}"/>
              </a:ext>
            </a:extLst>
          </p:cNvPr>
          <p:cNvSpPr txBox="1"/>
          <p:nvPr/>
        </p:nvSpPr>
        <p:spPr>
          <a:xfrm>
            <a:off x="4227449" y="6245092"/>
            <a:ext cx="1510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latin typeface="Maple Mono" panose="020F0509060000000000" pitchFamily="49" charset="0"/>
              </a:rPr>
              <a:t>(Fine</a:t>
            </a:r>
            <a:r>
              <a:rPr lang="en-US" altLang="zh-CN" sz="1000" dirty="0">
                <a:latin typeface="Maple Mono" panose="020F0509060000000000" pitchFamily="49" charset="0"/>
              </a:rPr>
              <a:t>-</a:t>
            </a:r>
            <a:r>
              <a:rPr lang="en-CN" sz="1000" dirty="0">
                <a:latin typeface="Maple Mono" panose="020F0509060000000000" pitchFamily="49" charset="0"/>
              </a:rPr>
              <a:t>tuned)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FB0E00-AFC6-7700-E213-82E9E1A16B19}"/>
              </a:ext>
            </a:extLst>
          </p:cNvPr>
          <p:cNvSpPr txBox="1"/>
          <p:nvPr/>
        </p:nvSpPr>
        <p:spPr>
          <a:xfrm>
            <a:off x="5414879" y="6056587"/>
            <a:ext cx="131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Maple Mono" panose="020F0509060000000000" pitchFamily="49" charset="0"/>
              </a:rPr>
              <a:t>White</a:t>
            </a:r>
            <a:r>
              <a:rPr lang="en-US" sz="1200" dirty="0">
                <a:solidFill>
                  <a:srgbClr val="00B050"/>
                </a:solidFill>
                <a:latin typeface="Maple Mono" panose="020F0509060000000000" pitchFamily="49" charset="0"/>
              </a:rPr>
              <a:t>.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2B550C0-FE2E-3067-7775-E25C967B4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025" y="6307515"/>
            <a:ext cx="194661" cy="19466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00E6CE2-D87E-921F-1D32-48428C42B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615" y="3956868"/>
            <a:ext cx="3215112" cy="24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B6AF63-3E09-1B2D-D493-583BD4B7F632}"/>
              </a:ext>
            </a:extLst>
          </p:cNvPr>
          <p:cNvSpPr/>
          <p:nvPr/>
        </p:nvSpPr>
        <p:spPr>
          <a:xfrm>
            <a:off x="4458730" y="2783791"/>
            <a:ext cx="3658408" cy="1734242"/>
          </a:xfrm>
          <a:prstGeom prst="roundRect">
            <a:avLst>
              <a:gd name="adj" fmla="val 67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5EF47F28-491C-CB6F-92B1-A154467CD8B5}"/>
              </a:ext>
            </a:extLst>
          </p:cNvPr>
          <p:cNvSpPr/>
          <p:nvPr/>
        </p:nvSpPr>
        <p:spPr>
          <a:xfrm>
            <a:off x="5511824" y="3981245"/>
            <a:ext cx="1793666" cy="432000"/>
          </a:xfrm>
          <a:prstGeom prst="trapezoid">
            <a:avLst>
              <a:gd name="adj" fmla="val 58333"/>
            </a:avLst>
          </a:prstGeom>
          <a:solidFill>
            <a:srgbClr val="6086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45762D6B-EF9E-AC2C-3CEB-C256D07458F5}"/>
              </a:ext>
            </a:extLst>
          </p:cNvPr>
          <p:cNvSpPr/>
          <p:nvPr/>
        </p:nvSpPr>
        <p:spPr>
          <a:xfrm>
            <a:off x="5768263" y="3542045"/>
            <a:ext cx="1273318" cy="432000"/>
          </a:xfrm>
          <a:prstGeom prst="trapezoid">
            <a:avLst>
              <a:gd name="adj" fmla="val 58333"/>
            </a:avLst>
          </a:prstGeom>
          <a:solidFill>
            <a:srgbClr val="E89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CB87B23-30E0-BFFD-BC97-FC1C24F48E53}"/>
              </a:ext>
            </a:extLst>
          </p:cNvPr>
          <p:cNvSpPr/>
          <p:nvPr/>
        </p:nvSpPr>
        <p:spPr>
          <a:xfrm>
            <a:off x="6020056" y="2947377"/>
            <a:ext cx="759386" cy="587468"/>
          </a:xfrm>
          <a:prstGeom prst="triangle">
            <a:avLst/>
          </a:prstGeom>
          <a:solidFill>
            <a:srgbClr val="65A5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29A0-5831-3BE3-12FA-917341EA291E}"/>
              </a:ext>
            </a:extLst>
          </p:cNvPr>
          <p:cNvSpPr txBox="1"/>
          <p:nvPr/>
        </p:nvSpPr>
        <p:spPr>
          <a:xfrm>
            <a:off x="6182381" y="3178145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EB7C3-3FBB-4873-D87B-92B1E6AC0B3C}"/>
              </a:ext>
            </a:extLst>
          </p:cNvPr>
          <p:cNvSpPr txBox="1"/>
          <p:nvPr/>
        </p:nvSpPr>
        <p:spPr>
          <a:xfrm>
            <a:off x="6181838" y="3623028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EF47D-F1DA-3BBB-94A3-A21E11BEDF5F}"/>
              </a:ext>
            </a:extLst>
          </p:cNvPr>
          <p:cNvSpPr txBox="1"/>
          <p:nvPr/>
        </p:nvSpPr>
        <p:spPr>
          <a:xfrm>
            <a:off x="6192734" y="4049277"/>
            <a:ext cx="51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Maple Mono" panose="020F0509060000000000" pitchFamily="49" charset="0"/>
              </a:rPr>
              <a:t>L1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2D952-326C-ACB3-73E7-F220C22A726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045489" y="3247908"/>
            <a:ext cx="136892" cy="84126"/>
          </a:xfrm>
          <a:prstGeom prst="line">
            <a:avLst/>
          </a:prstGeom>
          <a:ln w="12700">
            <a:solidFill>
              <a:srgbClr val="65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569F8F-63F9-DBB8-7922-A013DE492D3C}"/>
              </a:ext>
            </a:extLst>
          </p:cNvPr>
          <p:cNvCxnSpPr>
            <a:cxnSpLocks/>
          </p:cNvCxnSpPr>
          <p:nvPr/>
        </p:nvCxnSpPr>
        <p:spPr>
          <a:xfrm>
            <a:off x="5441329" y="3247908"/>
            <a:ext cx="604160" cy="0"/>
          </a:xfrm>
          <a:prstGeom prst="line">
            <a:avLst/>
          </a:prstGeom>
          <a:ln w="12700">
            <a:solidFill>
              <a:srgbClr val="65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68227B-970A-610E-7614-A3B12F90D1A5}"/>
              </a:ext>
            </a:extLst>
          </p:cNvPr>
          <p:cNvSpPr txBox="1"/>
          <p:nvPr/>
        </p:nvSpPr>
        <p:spPr>
          <a:xfrm>
            <a:off x="5246799" y="3042272"/>
            <a:ext cx="9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65A55F"/>
                </a:solidFill>
              </a:rPr>
              <a:t>Implicit Pronoun</a:t>
            </a:r>
            <a:endParaRPr lang="en-CN" sz="1000" dirty="0">
              <a:solidFill>
                <a:srgbClr val="65A55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6DBF3-AB16-A3A6-EFDF-E647B81B0237}"/>
              </a:ext>
            </a:extLst>
          </p:cNvPr>
          <p:cNvSpPr txBox="1"/>
          <p:nvPr/>
        </p:nvSpPr>
        <p:spPr>
          <a:xfrm>
            <a:off x="6758129" y="3154603"/>
            <a:ext cx="139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“this</a:t>
            </a:r>
            <a:r>
              <a:rPr lang="en-US" altLang="zh-CN" sz="800" dirty="0">
                <a:solidFill>
                  <a:schemeClr val="bg2">
                    <a:lumMod val="25000"/>
                  </a:schemeClr>
                </a:solidFill>
              </a:rPr>
              <a:t>/that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”, “it”, “this one”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D98E-27A7-FE6F-A09E-8B90D0D95C97}"/>
              </a:ext>
            </a:extLst>
          </p:cNvPr>
          <p:cNvSpPr txBox="1"/>
          <p:nvPr/>
        </p:nvSpPr>
        <p:spPr>
          <a:xfrm>
            <a:off x="5014699" y="3518327"/>
            <a:ext cx="9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9440"/>
                </a:solidFill>
              </a:rPr>
              <a:t>Visual</a:t>
            </a:r>
          </a:p>
          <a:p>
            <a:pPr algn="ctr"/>
            <a:r>
              <a:rPr lang="en-US" sz="1000" dirty="0">
                <a:solidFill>
                  <a:srgbClr val="E89440"/>
                </a:solidFill>
              </a:rPr>
              <a:t>Locative</a:t>
            </a:r>
            <a:endParaRPr lang="en-CN" sz="1000" dirty="0">
              <a:solidFill>
                <a:srgbClr val="E8944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EA224E-E851-354C-80F5-02C787E8C829}"/>
              </a:ext>
            </a:extLst>
          </p:cNvPr>
          <p:cNvCxnSpPr/>
          <p:nvPr/>
        </p:nvCxnSpPr>
        <p:spPr>
          <a:xfrm flipH="1" flipV="1">
            <a:off x="5741697" y="3721418"/>
            <a:ext cx="136892" cy="84126"/>
          </a:xfrm>
          <a:prstGeom prst="line">
            <a:avLst/>
          </a:prstGeom>
          <a:ln w="12700">
            <a:solidFill>
              <a:srgbClr val="E89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EE4B7-4D26-6933-74E5-974A076C8335}"/>
              </a:ext>
            </a:extLst>
          </p:cNvPr>
          <p:cNvCxnSpPr>
            <a:cxnSpLocks/>
          </p:cNvCxnSpPr>
          <p:nvPr/>
        </p:nvCxnSpPr>
        <p:spPr>
          <a:xfrm>
            <a:off x="5137537" y="3721418"/>
            <a:ext cx="604160" cy="0"/>
          </a:xfrm>
          <a:prstGeom prst="line">
            <a:avLst/>
          </a:prstGeom>
          <a:ln w="12700">
            <a:solidFill>
              <a:srgbClr val="E89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5F58F5-8B95-7F47-2502-AE3138A4AA4C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4863963" y="4247670"/>
            <a:ext cx="738102" cy="3029"/>
          </a:xfrm>
          <a:prstGeom prst="line">
            <a:avLst/>
          </a:prstGeom>
          <a:ln w="12700">
            <a:solidFill>
              <a:srgbClr val="60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F1AF2-6A3F-AD2C-08DE-C71D43261252}"/>
              </a:ext>
            </a:extLst>
          </p:cNvPr>
          <p:cNvSpPr txBox="1"/>
          <p:nvPr/>
        </p:nvSpPr>
        <p:spPr>
          <a:xfrm>
            <a:off x="4863963" y="4047615"/>
            <a:ext cx="79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6086AE"/>
                </a:solidFill>
              </a:rPr>
              <a:t>Explicit</a:t>
            </a:r>
          </a:p>
          <a:p>
            <a:pPr algn="ctr"/>
            <a:r>
              <a:rPr lang="en-US" sz="1000" dirty="0">
                <a:solidFill>
                  <a:srgbClr val="6086AE"/>
                </a:solidFill>
              </a:rPr>
              <a:t>Action</a:t>
            </a:r>
            <a:endParaRPr lang="en-CN" sz="1000" dirty="0">
              <a:solidFill>
                <a:srgbClr val="6086A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19F66-9482-2B0E-6D7D-2D381DF4D9B6}"/>
              </a:ext>
            </a:extLst>
          </p:cNvPr>
          <p:cNvSpPr txBox="1"/>
          <p:nvPr/>
        </p:nvSpPr>
        <p:spPr>
          <a:xfrm>
            <a:off x="6985866" y="3533149"/>
            <a:ext cx="9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“this object 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</a:rPr>
              <a:t>right here/over there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F09AD8-EFAE-1AC6-BDBE-954F0322BA74}"/>
              </a:ext>
            </a:extLst>
          </p:cNvPr>
          <p:cNvSpPr txBox="1"/>
          <p:nvPr/>
        </p:nvSpPr>
        <p:spPr>
          <a:xfrm>
            <a:off x="7176729" y="3968309"/>
            <a:ext cx="94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“the object 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</a:rPr>
              <a:t>I am pointing at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CN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9A29797-D59C-533A-9FC1-2ED10DB2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6255">
            <a:off x="4885297" y="3284005"/>
            <a:ext cx="238024" cy="62594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BB3A8B9-738B-CBC2-DBD9-B8CBC186A77F}"/>
              </a:ext>
            </a:extLst>
          </p:cNvPr>
          <p:cNvSpPr txBox="1"/>
          <p:nvPr/>
        </p:nvSpPr>
        <p:spPr>
          <a:xfrm rot="18142339">
            <a:off x="4191070" y="3237523"/>
            <a:ext cx="139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Towards Abstraction</a:t>
            </a:r>
            <a:endParaRPr lang="en-CN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78E845F-3467-18A5-129D-FC1DF7518F08}"/>
              </a:ext>
            </a:extLst>
          </p:cNvPr>
          <p:cNvSpPr/>
          <p:nvPr/>
        </p:nvSpPr>
        <p:spPr>
          <a:xfrm>
            <a:off x="4484908" y="2675181"/>
            <a:ext cx="1328724" cy="283757"/>
          </a:xfrm>
          <a:prstGeom prst="roundRect">
            <a:avLst/>
          </a:prstGeom>
          <a:solidFill>
            <a:srgbClr val="49548A"/>
          </a:solidFill>
          <a:ln>
            <a:noFill/>
          </a:ln>
          <a:effectLst>
            <a:outerShdw blurRad="50800" dist="38100" dir="2700000" algn="tl" rotWithShape="0">
              <a:prstClr val="black">
                <a:alpha val="2987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effectLst>
                  <a:outerShdw blurRad="50800" dist="38100" dir="2700000" algn="tl" rotWithShape="0">
                    <a:prstClr val="black">
                      <a:alpha val="47912"/>
                    </a:prstClr>
                  </a:outerShdw>
                </a:effectLst>
                <a:latin typeface="Maple Mono" panose="020F0509060000000000" pitchFamily="49" charset="0"/>
                <a:cs typeface="Arial Narrow" panose="020B0604020202020204" pitchFamily="34" charset="0"/>
              </a:rPr>
              <a:t>Deixis Level</a:t>
            </a:r>
          </a:p>
        </p:txBody>
      </p:sp>
    </p:spTree>
    <p:extLst>
      <p:ext uri="{BB962C8B-B14F-4D97-AF65-F5344CB8AC3E}">
        <p14:creationId xmlns:p14="http://schemas.microsoft.com/office/powerpoint/2010/main" val="173641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11108</TotalTime>
  <Words>884</Words>
  <Application>Microsoft Macintosh PowerPoint</Application>
  <PresentationFormat>Widescreen</PresentationFormat>
  <Paragraphs>181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Google Sans Flex</vt:lpstr>
      <vt:lpstr>Microsoft Yahei</vt:lpstr>
      <vt:lpstr>Arial</vt:lpstr>
      <vt:lpstr>Calibri</vt:lpstr>
      <vt:lpstr>Calibri Light</vt:lpstr>
      <vt:lpstr>Maple Mono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68</cp:revision>
  <dcterms:created xsi:type="dcterms:W3CDTF">2025-12-27T15:01:23Z</dcterms:created>
  <dcterms:modified xsi:type="dcterms:W3CDTF">2026-01-09T15:50:47Z</dcterms:modified>
</cp:coreProperties>
</file>